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diagrams/data1.xml" ContentType="application/vnd.openxmlformats-officedocument.drawingml.diagramData+xml"/>
  <Override PartName="/ppt/slideLayouts/slideLayout5.xml" ContentType="application/vnd.openxmlformats-officedocument.presentationml.slideLayout+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2.xml" ContentType="application/vnd.openxmlformats-officedocument.presentationml.notesSlide+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9.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customXml/itemProps1.xml" ContentType="application/vnd.openxmlformats-officedocument.customXmlPropertie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ppt/tags/tag1.xml" ContentType="application/vnd.openxmlformats-officedocument.presentationml.tag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90" r:id="rId3"/>
  </p:sldMasterIdLst>
  <p:notesMasterIdLst>
    <p:notesMasterId r:id="rId22"/>
  </p:notesMasterIdLst>
  <p:sldIdLst>
    <p:sldId id="482" r:id="rId4"/>
    <p:sldId id="260" r:id="rId5"/>
    <p:sldId id="470" r:id="rId6"/>
    <p:sldId id="472" r:id="rId7"/>
    <p:sldId id="463" r:id="rId8"/>
    <p:sldId id="474" r:id="rId9"/>
    <p:sldId id="475" r:id="rId10"/>
    <p:sldId id="273" r:id="rId11"/>
    <p:sldId id="476" r:id="rId12"/>
    <p:sldId id="466" r:id="rId13"/>
    <p:sldId id="484" r:id="rId14"/>
    <p:sldId id="267" r:id="rId15"/>
    <p:sldId id="479" r:id="rId16"/>
    <p:sldId id="480" r:id="rId17"/>
    <p:sldId id="477" r:id="rId18"/>
    <p:sldId id="483" r:id="rId19"/>
    <p:sldId id="274" r:id="rId20"/>
    <p:sldId id="457" r:id="rId21"/>
  </p:sldIdLst>
  <p:sldSz cx="12192000" cy="6858000"/>
  <p:notesSz cx="6858000" cy="9144000"/>
  <p:custDataLst>
    <p:tags r:id="rId2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9582"/>
    <a:srgbClr val="163567"/>
    <a:srgbClr val="2972B8"/>
    <a:srgbClr val="0076BC"/>
    <a:srgbClr val="01538B"/>
    <a:srgbClr val="127475"/>
    <a:srgbClr val="38B349"/>
    <a:srgbClr val="98A8AA"/>
    <a:srgbClr val="6697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69" autoAdjust="0"/>
    <p:restoredTop sz="96106" autoAdjust="0"/>
  </p:normalViewPr>
  <p:slideViewPr>
    <p:cSldViewPr snapToGrid="0">
      <p:cViewPr varScale="1">
        <p:scale>
          <a:sx n="122" d="100"/>
          <a:sy n="122" d="100"/>
        </p:scale>
        <p:origin x="162" y="9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customXml" Target="../customXml/item4.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gs" Target="tags/tag1.xml"/><Relationship Id="rId28" Type="http://schemas.openxmlformats.org/officeDocument/2006/relationships/customXml" Target="../customXml/item3.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openxmlformats.org/officeDocument/2006/relationships/customXml" Target="../customXml/item5.xml"/></Relationships>
</file>

<file path=ppt/diagrams/_rels/data1.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image" Target="../media/image3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8BF457-4979-4EBA-BEFF-1E81C8D53D21}" type="doc">
      <dgm:prSet loTypeId="urn:microsoft.com/office/officeart/2024/layout/IconCircleLabelList" loCatId="picture" qsTypeId="urn:microsoft.com/office/officeart/2005/8/quickstyle/simple1" qsCatId="simple" csTypeId="urn:microsoft.com/office/officeart/2005/8/colors/accent1_2" csCatId="accent1" phldr="1"/>
      <dgm:spPr/>
      <dgm:t>
        <a:bodyPr/>
        <a:lstStyle/>
        <a:p>
          <a:endParaRPr lang="en-US"/>
        </a:p>
      </dgm:t>
    </dgm:pt>
    <dgm:pt modelId="{15F695EA-C84D-4CCA-A846-F6308540AD43}">
      <dgm:prSet phldrT="[Text]" phldr="0" custT="1"/>
      <dgm:spPr/>
      <dgm:t>
        <a:bodyPr/>
        <a:lstStyle/>
        <a:p>
          <a:pPr>
            <a:lnSpc>
              <a:spcPct val="100000"/>
            </a:lnSpc>
            <a:defRPr/>
          </a:pPr>
          <a:r>
            <a:rPr lang="en-US" sz="2000" b="0" dirty="0">
              <a:solidFill>
                <a:schemeClr val="bg1"/>
              </a:solidFill>
              <a:latin typeface="Helvetica Neue" panose="020B0604020202020204"/>
            </a:rPr>
            <a:t>Equipment and Infrastructure Strategy</a:t>
          </a:r>
        </a:p>
      </dgm:t>
    </dgm:pt>
    <dgm:pt modelId="{986F4B20-AC85-49E0-9BC8-A2F52962CFD7}" type="parTrans" cxnId="{1A93FA28-59A5-48A3-8088-259D97C895B8}">
      <dgm:prSet/>
      <dgm:spPr/>
      <dgm:t>
        <a:bodyPr/>
        <a:lstStyle/>
        <a:p>
          <a:endParaRPr lang="en-US" sz="2800" b="0">
            <a:solidFill>
              <a:schemeClr val="bg1"/>
            </a:solidFill>
            <a:latin typeface="Helvetica Neue" panose="020B0604020202020204"/>
          </a:endParaRPr>
        </a:p>
      </dgm:t>
    </dgm:pt>
    <dgm:pt modelId="{D9DE2F26-6641-40C1-BD5C-EF6E26F5C350}" type="sibTrans" cxnId="{1A93FA28-59A5-48A3-8088-259D97C895B8}">
      <dgm:prSet/>
      <dgm:spPr/>
      <dgm:t>
        <a:bodyPr/>
        <a:lstStyle/>
        <a:p>
          <a:endParaRPr lang="en-US" sz="2800" b="0">
            <a:solidFill>
              <a:schemeClr val="bg1"/>
            </a:solidFill>
            <a:latin typeface="Helvetica Neue" panose="020B0604020202020204"/>
          </a:endParaRPr>
        </a:p>
      </dgm:t>
    </dgm:pt>
    <dgm:pt modelId="{5A71BF21-E6F5-4D0F-84CD-88D161EE790B}">
      <dgm:prSet phldrT="[Text]" phldr="0" custT="1"/>
      <dgm:spPr/>
      <dgm:t>
        <a:bodyPr/>
        <a:lstStyle/>
        <a:p>
          <a:pPr>
            <a:lnSpc>
              <a:spcPct val="100000"/>
            </a:lnSpc>
            <a:defRPr/>
          </a:pPr>
          <a:r>
            <a:rPr lang="en-US" sz="2000" b="0" dirty="0">
              <a:solidFill>
                <a:schemeClr val="bg1"/>
              </a:solidFill>
              <a:latin typeface="Helvetica Neue" panose="020B0604020202020204"/>
            </a:rPr>
            <a:t>Community and Stakeholder engagement</a:t>
          </a:r>
        </a:p>
      </dgm:t>
    </dgm:pt>
    <dgm:pt modelId="{9820A611-DCD6-402F-963B-D4E46DB67143}" type="parTrans" cxnId="{5CF90E44-1D02-4BB1-B608-3FC322923CFC}">
      <dgm:prSet/>
      <dgm:spPr/>
      <dgm:t>
        <a:bodyPr/>
        <a:lstStyle/>
        <a:p>
          <a:endParaRPr lang="en-US" sz="2800" b="0">
            <a:solidFill>
              <a:schemeClr val="bg1"/>
            </a:solidFill>
            <a:latin typeface="Helvetica Neue" panose="020B0604020202020204"/>
          </a:endParaRPr>
        </a:p>
      </dgm:t>
    </dgm:pt>
    <dgm:pt modelId="{E835C96F-DC76-4D21-8932-AB895BDB971A}" type="sibTrans" cxnId="{5CF90E44-1D02-4BB1-B608-3FC322923CFC}">
      <dgm:prSet/>
      <dgm:spPr/>
      <dgm:t>
        <a:bodyPr/>
        <a:lstStyle/>
        <a:p>
          <a:endParaRPr lang="en-US" sz="2800" b="0">
            <a:solidFill>
              <a:schemeClr val="bg1"/>
            </a:solidFill>
            <a:latin typeface="Helvetica Neue" panose="020B0604020202020204"/>
          </a:endParaRPr>
        </a:p>
      </dgm:t>
    </dgm:pt>
    <dgm:pt modelId="{5ACED06E-DBFE-44E1-89AE-51666E7F0834}">
      <dgm:prSet phldrT="[Text]" phldr="0" custT="1"/>
      <dgm:spPr/>
      <dgm:t>
        <a:bodyPr/>
        <a:lstStyle/>
        <a:p>
          <a:pPr>
            <a:lnSpc>
              <a:spcPct val="100000"/>
            </a:lnSpc>
            <a:defRPr/>
          </a:pPr>
          <a:r>
            <a:rPr lang="en-US" sz="2000" b="0" dirty="0">
              <a:solidFill>
                <a:schemeClr val="bg1"/>
              </a:solidFill>
              <a:latin typeface="Helvetica Neue" panose="020B0604020202020204"/>
            </a:rPr>
            <a:t>Workforce Assessment</a:t>
          </a:r>
        </a:p>
      </dgm:t>
    </dgm:pt>
    <dgm:pt modelId="{0ED599A8-DA2A-4E0A-B735-ED313E466C37}" type="parTrans" cxnId="{1F3689FC-72F3-4371-8BDC-C8D1ACA028BB}">
      <dgm:prSet/>
      <dgm:spPr/>
      <dgm:t>
        <a:bodyPr/>
        <a:lstStyle/>
        <a:p>
          <a:endParaRPr lang="en-US" sz="2800" b="0">
            <a:solidFill>
              <a:schemeClr val="bg1"/>
            </a:solidFill>
            <a:latin typeface="Helvetica Neue" panose="020B0604020202020204"/>
          </a:endParaRPr>
        </a:p>
      </dgm:t>
    </dgm:pt>
    <dgm:pt modelId="{6B50A9B2-2ED8-43DD-A51B-3A00C386A3CD}" type="sibTrans" cxnId="{1F3689FC-72F3-4371-8BDC-C8D1ACA028BB}">
      <dgm:prSet/>
      <dgm:spPr/>
      <dgm:t>
        <a:bodyPr/>
        <a:lstStyle/>
        <a:p>
          <a:endParaRPr lang="en-US" sz="2800" b="0">
            <a:solidFill>
              <a:schemeClr val="bg1"/>
            </a:solidFill>
            <a:latin typeface="Helvetica Neue" panose="020B0604020202020204"/>
          </a:endParaRPr>
        </a:p>
      </dgm:t>
    </dgm:pt>
    <dgm:pt modelId="{41456E6E-53CF-4476-B8F4-CB19439EA15E}" type="pres">
      <dgm:prSet presAssocID="{738BF457-4979-4EBA-BEFF-1E81C8D53D21}" presName="root" presStyleCnt="0">
        <dgm:presLayoutVars>
          <dgm:dir/>
          <dgm:resizeHandles val="exact"/>
        </dgm:presLayoutVars>
      </dgm:prSet>
      <dgm:spPr/>
    </dgm:pt>
    <dgm:pt modelId="{A569F9B7-5240-4AEC-8170-1F7E2A35A24A}" type="pres">
      <dgm:prSet presAssocID="{15F695EA-C84D-4CCA-A846-F6308540AD43}" presName="compNode" presStyleCnt="0"/>
      <dgm:spPr/>
    </dgm:pt>
    <dgm:pt modelId="{2D961EC6-44EB-4EF3-B69C-E3B59E777D30}" type="pres">
      <dgm:prSet presAssocID="{15F695EA-C84D-4CCA-A846-F6308540AD43}" presName="iconBgRect" presStyleLbl="node1" presStyleIdx="0" presStyleCnt="3"/>
      <dgm:spPr/>
    </dgm:pt>
    <dgm:pt modelId="{CBA89A7A-0213-436A-A073-5D31AF13BB76}" type="pres">
      <dgm:prSet presAssocID="{15F695EA-C84D-4CCA-A846-F6308540AD43}" presName="iconRect" presStyleLbl="solidFgAcc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Battery charging with solid fill"/>
        </a:ext>
      </dgm:extLst>
    </dgm:pt>
    <dgm:pt modelId="{FE404D23-51B0-447F-A3E3-8DA4D919EC9D}" type="pres">
      <dgm:prSet presAssocID="{15F695EA-C84D-4CCA-A846-F6308540AD43}" presName="spaceRect" presStyleCnt="0"/>
      <dgm:spPr/>
    </dgm:pt>
    <dgm:pt modelId="{8EE0DFE3-EDD4-4D01-B8C2-9E5614398EC9}" type="pres">
      <dgm:prSet presAssocID="{15F695EA-C84D-4CCA-A846-F6308540AD43}" presName="textRect" presStyleLbl="revTx" presStyleIdx="0" presStyleCnt="3">
        <dgm:presLayoutVars>
          <dgm:chMax val="1"/>
          <dgm:chPref val="1"/>
        </dgm:presLayoutVars>
      </dgm:prSet>
      <dgm:spPr/>
    </dgm:pt>
    <dgm:pt modelId="{03C1C9A3-AA4B-495D-A135-0194F2892119}" type="pres">
      <dgm:prSet presAssocID="{D9DE2F26-6641-40C1-BD5C-EF6E26F5C350}" presName="sibTrans" presStyleCnt="0"/>
      <dgm:spPr/>
    </dgm:pt>
    <dgm:pt modelId="{7FBA0F61-EC7D-4A96-B709-A7342329D81C}" type="pres">
      <dgm:prSet presAssocID="{5ACED06E-DBFE-44E1-89AE-51666E7F0834}" presName="compNode" presStyleCnt="0"/>
      <dgm:spPr/>
    </dgm:pt>
    <dgm:pt modelId="{8F77F410-076A-44D9-86A3-64286E72A39C}" type="pres">
      <dgm:prSet presAssocID="{5ACED06E-DBFE-44E1-89AE-51666E7F0834}" presName="iconBgRect" presStyleLbl="node1" presStyleIdx="1" presStyleCnt="3"/>
      <dgm:spPr/>
    </dgm:pt>
    <dgm:pt modelId="{3D527EEE-9B4B-4815-B426-9FD944685A47}" type="pres">
      <dgm:prSet presAssocID="{5ACED06E-DBFE-44E1-89AE-51666E7F0834}" presName="iconRect" presStyleLbl="solidFgAcc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onstruction worker male outline"/>
        </a:ext>
      </dgm:extLst>
    </dgm:pt>
    <dgm:pt modelId="{0BC4E62E-E3F9-4A07-8895-A8C956B90E1E}" type="pres">
      <dgm:prSet presAssocID="{5ACED06E-DBFE-44E1-89AE-51666E7F0834}" presName="spaceRect" presStyleCnt="0"/>
      <dgm:spPr/>
    </dgm:pt>
    <dgm:pt modelId="{2EFDD874-FF71-4720-BCF2-2344C6F83204}" type="pres">
      <dgm:prSet presAssocID="{5ACED06E-DBFE-44E1-89AE-51666E7F0834}" presName="textRect" presStyleLbl="revTx" presStyleIdx="1" presStyleCnt="3">
        <dgm:presLayoutVars>
          <dgm:chMax val="1"/>
          <dgm:chPref val="1"/>
        </dgm:presLayoutVars>
      </dgm:prSet>
      <dgm:spPr/>
    </dgm:pt>
    <dgm:pt modelId="{2EE06C1D-6CF8-4263-A280-578287BDE74F}" type="pres">
      <dgm:prSet presAssocID="{6B50A9B2-2ED8-43DD-A51B-3A00C386A3CD}" presName="sibTrans" presStyleCnt="0"/>
      <dgm:spPr/>
    </dgm:pt>
    <dgm:pt modelId="{C956D99D-7AC8-4384-96BD-0678FB3215A5}" type="pres">
      <dgm:prSet presAssocID="{5A71BF21-E6F5-4D0F-84CD-88D161EE790B}" presName="compNode" presStyleCnt="0"/>
      <dgm:spPr/>
    </dgm:pt>
    <dgm:pt modelId="{BD01E27A-5DD7-482E-96DE-8E17E73BD451}" type="pres">
      <dgm:prSet presAssocID="{5A71BF21-E6F5-4D0F-84CD-88D161EE790B}" presName="iconBgRect" presStyleLbl="node1" presStyleIdx="2" presStyleCnt="3"/>
      <dgm:spPr/>
    </dgm:pt>
    <dgm:pt modelId="{5AD11726-FB27-4B58-80BD-729F9A822714}" type="pres">
      <dgm:prSet presAssocID="{5A71BF21-E6F5-4D0F-84CD-88D161EE790B}" presName="iconRect" presStyleLbl="solidFgAcc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Group outline"/>
        </a:ext>
      </dgm:extLst>
    </dgm:pt>
    <dgm:pt modelId="{F28FBBDE-757D-46D0-B445-4843B8501104}" type="pres">
      <dgm:prSet presAssocID="{5A71BF21-E6F5-4D0F-84CD-88D161EE790B}" presName="spaceRect" presStyleCnt="0"/>
      <dgm:spPr/>
    </dgm:pt>
    <dgm:pt modelId="{3BE544D3-2092-4C5D-AE90-0045B2297027}" type="pres">
      <dgm:prSet presAssocID="{5A71BF21-E6F5-4D0F-84CD-88D161EE790B}" presName="textRect" presStyleLbl="revTx" presStyleIdx="2" presStyleCnt="3">
        <dgm:presLayoutVars>
          <dgm:chMax val="1"/>
          <dgm:chPref val="1"/>
        </dgm:presLayoutVars>
      </dgm:prSet>
      <dgm:spPr/>
    </dgm:pt>
  </dgm:ptLst>
  <dgm:cxnLst>
    <dgm:cxn modelId="{F1CA791C-618E-4BAB-A325-C0B580421947}" type="presOf" srcId="{738BF457-4979-4EBA-BEFF-1E81C8D53D21}" destId="{41456E6E-53CF-4476-B8F4-CB19439EA15E}" srcOrd="0" destOrd="0" presId="urn:microsoft.com/office/officeart/2024/layout/IconCircleLabelList"/>
    <dgm:cxn modelId="{1A93FA28-59A5-48A3-8088-259D97C895B8}" srcId="{738BF457-4979-4EBA-BEFF-1E81C8D53D21}" destId="{15F695EA-C84D-4CCA-A846-F6308540AD43}" srcOrd="0" destOrd="0" parTransId="{986F4B20-AC85-49E0-9BC8-A2F52962CFD7}" sibTransId="{D9DE2F26-6641-40C1-BD5C-EF6E26F5C350}"/>
    <dgm:cxn modelId="{830D803C-84FC-4669-8438-109ACABA0311}" type="presOf" srcId="{15F695EA-C84D-4CCA-A846-F6308540AD43}" destId="{8EE0DFE3-EDD4-4D01-B8C2-9E5614398EC9}" srcOrd="0" destOrd="0" presId="urn:microsoft.com/office/officeart/2024/layout/IconCircleLabelList"/>
    <dgm:cxn modelId="{5CF90E44-1D02-4BB1-B608-3FC322923CFC}" srcId="{738BF457-4979-4EBA-BEFF-1E81C8D53D21}" destId="{5A71BF21-E6F5-4D0F-84CD-88D161EE790B}" srcOrd="2" destOrd="0" parTransId="{9820A611-DCD6-402F-963B-D4E46DB67143}" sibTransId="{E835C96F-DC76-4D21-8932-AB895BDB971A}"/>
    <dgm:cxn modelId="{290B63CF-B761-44E1-B944-5F9FB6A68769}" type="presOf" srcId="{5A71BF21-E6F5-4D0F-84CD-88D161EE790B}" destId="{3BE544D3-2092-4C5D-AE90-0045B2297027}" srcOrd="0" destOrd="0" presId="urn:microsoft.com/office/officeart/2024/layout/IconCircleLabelList"/>
    <dgm:cxn modelId="{BA6595D8-8B99-49A2-A957-5F5EFE18094A}" type="presOf" srcId="{5ACED06E-DBFE-44E1-89AE-51666E7F0834}" destId="{2EFDD874-FF71-4720-BCF2-2344C6F83204}" srcOrd="0" destOrd="0" presId="urn:microsoft.com/office/officeart/2024/layout/IconCircleLabelList"/>
    <dgm:cxn modelId="{1F3689FC-72F3-4371-8BDC-C8D1ACA028BB}" srcId="{738BF457-4979-4EBA-BEFF-1E81C8D53D21}" destId="{5ACED06E-DBFE-44E1-89AE-51666E7F0834}" srcOrd="1" destOrd="0" parTransId="{0ED599A8-DA2A-4E0A-B735-ED313E466C37}" sibTransId="{6B50A9B2-2ED8-43DD-A51B-3A00C386A3CD}"/>
    <dgm:cxn modelId="{1DCF1469-08B2-4265-8802-68757B132A92}" type="presParOf" srcId="{41456E6E-53CF-4476-B8F4-CB19439EA15E}" destId="{A569F9B7-5240-4AEC-8170-1F7E2A35A24A}" srcOrd="0" destOrd="0" presId="urn:microsoft.com/office/officeart/2024/layout/IconCircleLabelList"/>
    <dgm:cxn modelId="{1E7324A0-9F71-4004-A9B5-452A4589EE4C}" type="presParOf" srcId="{A569F9B7-5240-4AEC-8170-1F7E2A35A24A}" destId="{2D961EC6-44EB-4EF3-B69C-E3B59E777D30}" srcOrd="0" destOrd="0" presId="urn:microsoft.com/office/officeart/2024/layout/IconCircleLabelList"/>
    <dgm:cxn modelId="{08288FDA-5D5C-4017-B815-1515DDCE1B23}" type="presParOf" srcId="{A569F9B7-5240-4AEC-8170-1F7E2A35A24A}" destId="{CBA89A7A-0213-436A-A073-5D31AF13BB76}" srcOrd="1" destOrd="0" presId="urn:microsoft.com/office/officeart/2024/layout/IconCircleLabelList"/>
    <dgm:cxn modelId="{0643B9E9-02B6-442F-A51C-9CBF3AA49EB6}" type="presParOf" srcId="{A569F9B7-5240-4AEC-8170-1F7E2A35A24A}" destId="{FE404D23-51B0-447F-A3E3-8DA4D919EC9D}" srcOrd="2" destOrd="0" presId="urn:microsoft.com/office/officeart/2024/layout/IconCircleLabelList"/>
    <dgm:cxn modelId="{B9311EEB-BB64-4990-A54E-2821238ACFC4}" type="presParOf" srcId="{A569F9B7-5240-4AEC-8170-1F7E2A35A24A}" destId="{8EE0DFE3-EDD4-4D01-B8C2-9E5614398EC9}" srcOrd="3" destOrd="0" presId="urn:microsoft.com/office/officeart/2024/layout/IconCircleLabelList"/>
    <dgm:cxn modelId="{A53F5451-3902-4AEE-A1BC-B2680360E1A9}" type="presParOf" srcId="{41456E6E-53CF-4476-B8F4-CB19439EA15E}" destId="{03C1C9A3-AA4B-495D-A135-0194F2892119}" srcOrd="1" destOrd="0" presId="urn:microsoft.com/office/officeart/2024/layout/IconCircleLabelList"/>
    <dgm:cxn modelId="{4369242E-F3B0-4478-BA68-5995E9F85F7D}" type="presParOf" srcId="{41456E6E-53CF-4476-B8F4-CB19439EA15E}" destId="{7FBA0F61-EC7D-4A96-B709-A7342329D81C}" srcOrd="2" destOrd="0" presId="urn:microsoft.com/office/officeart/2024/layout/IconCircleLabelList"/>
    <dgm:cxn modelId="{7E048DD2-C3CF-435E-B483-C7BCF69688D3}" type="presParOf" srcId="{7FBA0F61-EC7D-4A96-B709-A7342329D81C}" destId="{8F77F410-076A-44D9-86A3-64286E72A39C}" srcOrd="0" destOrd="0" presId="urn:microsoft.com/office/officeart/2024/layout/IconCircleLabelList"/>
    <dgm:cxn modelId="{BE8289AE-DE40-46D7-ABD6-88A43D4C06A7}" type="presParOf" srcId="{7FBA0F61-EC7D-4A96-B709-A7342329D81C}" destId="{3D527EEE-9B4B-4815-B426-9FD944685A47}" srcOrd="1" destOrd="0" presId="urn:microsoft.com/office/officeart/2024/layout/IconCircleLabelList"/>
    <dgm:cxn modelId="{0D892530-90E2-42C2-827D-6FE07F44C746}" type="presParOf" srcId="{7FBA0F61-EC7D-4A96-B709-A7342329D81C}" destId="{0BC4E62E-E3F9-4A07-8895-A8C956B90E1E}" srcOrd="2" destOrd="0" presId="urn:microsoft.com/office/officeart/2024/layout/IconCircleLabelList"/>
    <dgm:cxn modelId="{3FAD5EB7-BC56-4246-B3BF-EE864BF74795}" type="presParOf" srcId="{7FBA0F61-EC7D-4A96-B709-A7342329D81C}" destId="{2EFDD874-FF71-4720-BCF2-2344C6F83204}" srcOrd="3" destOrd="0" presId="urn:microsoft.com/office/officeart/2024/layout/IconCircleLabelList"/>
    <dgm:cxn modelId="{8DA667AE-0A37-4897-A142-DC81FCA0DE41}" type="presParOf" srcId="{41456E6E-53CF-4476-B8F4-CB19439EA15E}" destId="{2EE06C1D-6CF8-4263-A280-578287BDE74F}" srcOrd="3" destOrd="0" presId="urn:microsoft.com/office/officeart/2024/layout/IconCircleLabelList"/>
    <dgm:cxn modelId="{0041AF43-9523-4FFF-8C02-AC586FE3EE6D}" type="presParOf" srcId="{41456E6E-53CF-4476-B8F4-CB19439EA15E}" destId="{C956D99D-7AC8-4384-96BD-0678FB3215A5}" srcOrd="4" destOrd="0" presId="urn:microsoft.com/office/officeart/2024/layout/IconCircleLabelList"/>
    <dgm:cxn modelId="{780F0EA0-7F53-449A-A4D6-8167FDC709A5}" type="presParOf" srcId="{C956D99D-7AC8-4384-96BD-0678FB3215A5}" destId="{BD01E27A-5DD7-482E-96DE-8E17E73BD451}" srcOrd="0" destOrd="0" presId="urn:microsoft.com/office/officeart/2024/layout/IconCircleLabelList"/>
    <dgm:cxn modelId="{1068320A-E064-4E76-A650-DFCA8F40668D}" type="presParOf" srcId="{C956D99D-7AC8-4384-96BD-0678FB3215A5}" destId="{5AD11726-FB27-4B58-80BD-729F9A822714}" srcOrd="1" destOrd="0" presId="urn:microsoft.com/office/officeart/2024/layout/IconCircleLabelList"/>
    <dgm:cxn modelId="{61212DA4-1168-424D-88CD-F4FA88347D6C}" type="presParOf" srcId="{C956D99D-7AC8-4384-96BD-0678FB3215A5}" destId="{F28FBBDE-757D-46D0-B445-4843B8501104}" srcOrd="2" destOrd="0" presId="urn:microsoft.com/office/officeart/2024/layout/IconCircleLabelList"/>
    <dgm:cxn modelId="{1CAD6F4B-926B-4F87-A472-C50808E04282}" type="presParOf" srcId="{C956D99D-7AC8-4384-96BD-0678FB3215A5}" destId="{3BE544D3-2092-4C5D-AE90-0045B2297027}" srcOrd="3" destOrd="0" presId="urn:microsoft.com/office/officeart/2024/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61EC6-44EB-4EF3-B69C-E3B59E777D30}">
      <dsp:nvSpPr>
        <dsp:cNvPr id="0" name=""/>
        <dsp:cNvSpPr/>
      </dsp:nvSpPr>
      <dsp:spPr>
        <a:xfrm>
          <a:off x="322172" y="826436"/>
          <a:ext cx="1000423" cy="10004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A89A7A-0213-436A-A073-5D31AF13BB76}">
      <dsp:nvSpPr>
        <dsp:cNvPr id="0" name=""/>
        <dsp:cNvSpPr/>
      </dsp:nvSpPr>
      <dsp:spPr>
        <a:xfrm>
          <a:off x="469775" y="974040"/>
          <a:ext cx="705216" cy="705216"/>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EE0DFE3-EDD4-4D01-B8C2-9E5614398EC9}">
      <dsp:nvSpPr>
        <dsp:cNvPr id="0" name=""/>
        <dsp:cNvSpPr/>
      </dsp:nvSpPr>
      <dsp:spPr>
        <a:xfrm>
          <a:off x="2364" y="2138468"/>
          <a:ext cx="1640039" cy="799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a:pPr>
          <a:r>
            <a:rPr lang="en-US" sz="2000" b="0" kern="1200" dirty="0">
              <a:solidFill>
                <a:schemeClr val="bg1"/>
              </a:solidFill>
              <a:latin typeface="Helvetica Neue" panose="020B0604020202020204"/>
            </a:rPr>
            <a:t>Equipment and Infrastructure Strategy</a:t>
          </a:r>
        </a:p>
      </dsp:txBody>
      <dsp:txXfrm>
        <a:off x="2364" y="2138468"/>
        <a:ext cx="1640039" cy="799519"/>
      </dsp:txXfrm>
    </dsp:sp>
    <dsp:sp modelId="{8F77F410-076A-44D9-86A3-64286E72A39C}">
      <dsp:nvSpPr>
        <dsp:cNvPr id="0" name=""/>
        <dsp:cNvSpPr/>
      </dsp:nvSpPr>
      <dsp:spPr>
        <a:xfrm>
          <a:off x="2249218" y="826436"/>
          <a:ext cx="1000423" cy="10004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527EEE-9B4B-4815-B426-9FD944685A47}">
      <dsp:nvSpPr>
        <dsp:cNvPr id="0" name=""/>
        <dsp:cNvSpPr/>
      </dsp:nvSpPr>
      <dsp:spPr>
        <a:xfrm>
          <a:off x="2396821" y="974040"/>
          <a:ext cx="705216" cy="705216"/>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FDD874-FF71-4720-BCF2-2344C6F83204}">
      <dsp:nvSpPr>
        <dsp:cNvPr id="0" name=""/>
        <dsp:cNvSpPr/>
      </dsp:nvSpPr>
      <dsp:spPr>
        <a:xfrm>
          <a:off x="1929410" y="2138468"/>
          <a:ext cx="1640039" cy="799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a:pPr>
          <a:r>
            <a:rPr lang="en-US" sz="2000" b="0" kern="1200" dirty="0">
              <a:solidFill>
                <a:schemeClr val="bg1"/>
              </a:solidFill>
              <a:latin typeface="Helvetica Neue" panose="020B0604020202020204"/>
            </a:rPr>
            <a:t>Workforce Assessment</a:t>
          </a:r>
        </a:p>
      </dsp:txBody>
      <dsp:txXfrm>
        <a:off x="1929410" y="2138468"/>
        <a:ext cx="1640039" cy="799519"/>
      </dsp:txXfrm>
    </dsp:sp>
    <dsp:sp modelId="{BD01E27A-5DD7-482E-96DE-8E17E73BD451}">
      <dsp:nvSpPr>
        <dsp:cNvPr id="0" name=""/>
        <dsp:cNvSpPr/>
      </dsp:nvSpPr>
      <dsp:spPr>
        <a:xfrm>
          <a:off x="4176263" y="826436"/>
          <a:ext cx="1000423" cy="10004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D11726-FB27-4B58-80BD-729F9A822714}">
      <dsp:nvSpPr>
        <dsp:cNvPr id="0" name=""/>
        <dsp:cNvSpPr/>
      </dsp:nvSpPr>
      <dsp:spPr>
        <a:xfrm>
          <a:off x="4323867" y="974040"/>
          <a:ext cx="705216" cy="705216"/>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E544D3-2092-4C5D-AE90-0045B2297027}">
      <dsp:nvSpPr>
        <dsp:cNvPr id="0" name=""/>
        <dsp:cNvSpPr/>
      </dsp:nvSpPr>
      <dsp:spPr>
        <a:xfrm>
          <a:off x="3856456" y="2138468"/>
          <a:ext cx="1640039" cy="799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a:pPr>
          <a:r>
            <a:rPr lang="en-US" sz="2000" b="0" kern="1200" dirty="0">
              <a:solidFill>
                <a:schemeClr val="bg1"/>
              </a:solidFill>
              <a:latin typeface="Helvetica Neue" panose="020B0604020202020204"/>
            </a:rPr>
            <a:t>Community and Stakeholder engagement</a:t>
          </a:r>
        </a:p>
      </dsp:txBody>
      <dsp:txXfrm>
        <a:off x="3856456" y="2138468"/>
        <a:ext cx="1640039" cy="799519"/>
      </dsp:txXfrm>
    </dsp:sp>
  </dsp:spTree>
</dsp:drawing>
</file>

<file path=ppt/diagrams/layout1.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AB77D5-2126-4176-82A4-59836D7AF8BA}"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AD75C8-F9F4-44D5-91E5-F76FC30A177D}" type="slidenum">
              <a:rPr lang="en-US" smtClean="0"/>
              <a:t>‹#›</a:t>
            </a:fld>
            <a:endParaRPr lang="en-US"/>
          </a:p>
        </p:txBody>
      </p:sp>
    </p:spTree>
    <p:extLst>
      <p:ext uri="{BB962C8B-B14F-4D97-AF65-F5344CB8AC3E}">
        <p14:creationId xmlns:p14="http://schemas.microsoft.com/office/powerpoint/2010/main" val="3038669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f53e67c54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 name="Google Shape;71;g3f53e67c54b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B26C0730-6E82-7E4B-1638-39DE2340474D}"/>
            </a:ext>
          </a:extLst>
        </p:cNvPr>
        <p:cNvGrpSpPr/>
        <p:nvPr/>
      </p:nvGrpSpPr>
      <p:grpSpPr>
        <a:xfrm>
          <a:off x="0" y="0"/>
          <a:ext cx="0" cy="0"/>
          <a:chOff x="0" y="0"/>
          <a:chExt cx="0" cy="0"/>
        </a:xfrm>
      </p:grpSpPr>
      <p:sp>
        <p:nvSpPr>
          <p:cNvPr id="82" name="Google Shape;82;p2:notes">
            <a:extLst>
              <a:ext uri="{FF2B5EF4-FFF2-40B4-BE49-F238E27FC236}">
                <a16:creationId xmlns:a16="http://schemas.microsoft.com/office/drawing/2014/main" id="{D6DA882D-3F44-4FD5-F29E-0E6FAE9FBC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2:notes">
            <a:extLst>
              <a:ext uri="{FF2B5EF4-FFF2-40B4-BE49-F238E27FC236}">
                <a16:creationId xmlns:a16="http://schemas.microsoft.com/office/drawing/2014/main" id="{3FA55D02-84E9-8C64-E419-E9A84E5F2FA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38804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7C3BB211-E5E5-0E54-371D-3089FDD20424}"/>
            </a:ext>
          </a:extLst>
        </p:cNvPr>
        <p:cNvGrpSpPr/>
        <p:nvPr/>
      </p:nvGrpSpPr>
      <p:grpSpPr>
        <a:xfrm>
          <a:off x="0" y="0"/>
          <a:ext cx="0" cy="0"/>
          <a:chOff x="0" y="0"/>
          <a:chExt cx="0" cy="0"/>
        </a:xfrm>
      </p:grpSpPr>
      <p:sp>
        <p:nvSpPr>
          <p:cNvPr id="82" name="Google Shape;82;p2:notes">
            <a:extLst>
              <a:ext uri="{FF2B5EF4-FFF2-40B4-BE49-F238E27FC236}">
                <a16:creationId xmlns:a16="http://schemas.microsoft.com/office/drawing/2014/main" id="{0619B318-B81A-F782-DE6D-D954B1ADB8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2:notes">
            <a:extLst>
              <a:ext uri="{FF2B5EF4-FFF2-40B4-BE49-F238E27FC236}">
                <a16:creationId xmlns:a16="http://schemas.microsoft.com/office/drawing/2014/main" id="{C07199DA-730B-2D67-4B7C-72CA81F5A18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339617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F5004ADE-A0EF-A5E9-31FE-705AC6B014B9}"/>
            </a:ext>
          </a:extLst>
        </p:cNvPr>
        <p:cNvGrpSpPr/>
        <p:nvPr/>
      </p:nvGrpSpPr>
      <p:grpSpPr>
        <a:xfrm>
          <a:off x="0" y="0"/>
          <a:ext cx="0" cy="0"/>
          <a:chOff x="0" y="0"/>
          <a:chExt cx="0" cy="0"/>
        </a:xfrm>
      </p:grpSpPr>
      <p:sp>
        <p:nvSpPr>
          <p:cNvPr id="82" name="Google Shape;82;p2:notes">
            <a:extLst>
              <a:ext uri="{FF2B5EF4-FFF2-40B4-BE49-F238E27FC236}">
                <a16:creationId xmlns:a16="http://schemas.microsoft.com/office/drawing/2014/main" id="{B5D600A4-9AD1-8641-5251-49C120DDA9E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2:notes">
            <a:extLst>
              <a:ext uri="{FF2B5EF4-FFF2-40B4-BE49-F238E27FC236}">
                <a16:creationId xmlns:a16="http://schemas.microsoft.com/office/drawing/2014/main" id="{947C4DC5-D42A-0C79-12F5-E4850EDA834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928829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4E7A5F4E-1905-BD2F-D9B6-1F24369AABC4}"/>
            </a:ext>
          </a:extLst>
        </p:cNvPr>
        <p:cNvGrpSpPr/>
        <p:nvPr/>
      </p:nvGrpSpPr>
      <p:grpSpPr>
        <a:xfrm>
          <a:off x="0" y="0"/>
          <a:ext cx="0" cy="0"/>
          <a:chOff x="0" y="0"/>
          <a:chExt cx="0" cy="0"/>
        </a:xfrm>
      </p:grpSpPr>
      <p:sp>
        <p:nvSpPr>
          <p:cNvPr id="82" name="Google Shape;82;p2:notes">
            <a:extLst>
              <a:ext uri="{FF2B5EF4-FFF2-40B4-BE49-F238E27FC236}">
                <a16:creationId xmlns:a16="http://schemas.microsoft.com/office/drawing/2014/main" id="{9E2CC91E-393E-2F5B-D931-A0CB60DBDC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2:notes">
            <a:extLst>
              <a:ext uri="{FF2B5EF4-FFF2-40B4-BE49-F238E27FC236}">
                <a16:creationId xmlns:a16="http://schemas.microsoft.com/office/drawing/2014/main" id="{E81A6A41-69CF-120A-D9CB-CA6413FA4C1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738928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0EF59C7E-043B-0A0D-8308-B612751FE406}"/>
            </a:ext>
          </a:extLst>
        </p:cNvPr>
        <p:cNvGrpSpPr/>
        <p:nvPr/>
      </p:nvGrpSpPr>
      <p:grpSpPr>
        <a:xfrm>
          <a:off x="0" y="0"/>
          <a:ext cx="0" cy="0"/>
          <a:chOff x="0" y="0"/>
          <a:chExt cx="0" cy="0"/>
        </a:xfrm>
      </p:grpSpPr>
      <p:sp>
        <p:nvSpPr>
          <p:cNvPr id="82" name="Google Shape;82;p2:notes">
            <a:extLst>
              <a:ext uri="{FF2B5EF4-FFF2-40B4-BE49-F238E27FC236}">
                <a16:creationId xmlns:a16="http://schemas.microsoft.com/office/drawing/2014/main" id="{B67675C4-79F4-7407-7BAE-AFF87127638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2:notes">
            <a:extLst>
              <a:ext uri="{FF2B5EF4-FFF2-40B4-BE49-F238E27FC236}">
                <a16:creationId xmlns:a16="http://schemas.microsoft.com/office/drawing/2014/main" id="{C251DAB0-06CF-90F2-2B49-9266685B67E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826472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154DBAC6-50D5-E1A9-0314-1ECE8619BCDA}"/>
            </a:ext>
          </a:extLst>
        </p:cNvPr>
        <p:cNvGrpSpPr/>
        <p:nvPr/>
      </p:nvGrpSpPr>
      <p:grpSpPr>
        <a:xfrm>
          <a:off x="0" y="0"/>
          <a:ext cx="0" cy="0"/>
          <a:chOff x="0" y="0"/>
          <a:chExt cx="0" cy="0"/>
        </a:xfrm>
      </p:grpSpPr>
      <p:sp>
        <p:nvSpPr>
          <p:cNvPr id="82" name="Google Shape;82;p2:notes">
            <a:extLst>
              <a:ext uri="{FF2B5EF4-FFF2-40B4-BE49-F238E27FC236}">
                <a16:creationId xmlns:a16="http://schemas.microsoft.com/office/drawing/2014/main" id="{17086E07-CACA-4AD2-D1BC-C77CB821D2D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2:notes">
            <a:extLst>
              <a:ext uri="{FF2B5EF4-FFF2-40B4-BE49-F238E27FC236}">
                <a16:creationId xmlns:a16="http://schemas.microsoft.com/office/drawing/2014/main" id="{1CED06BC-35E8-7C98-CC33-79762F4F12B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4127370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DCF1E9A7-740D-46E0-C1A6-04E8ADBAE923}"/>
            </a:ext>
          </a:extLst>
        </p:cNvPr>
        <p:cNvGrpSpPr/>
        <p:nvPr/>
      </p:nvGrpSpPr>
      <p:grpSpPr>
        <a:xfrm>
          <a:off x="0" y="0"/>
          <a:ext cx="0" cy="0"/>
          <a:chOff x="0" y="0"/>
          <a:chExt cx="0" cy="0"/>
        </a:xfrm>
      </p:grpSpPr>
      <p:sp>
        <p:nvSpPr>
          <p:cNvPr id="82" name="Google Shape;82;p2:notes">
            <a:extLst>
              <a:ext uri="{FF2B5EF4-FFF2-40B4-BE49-F238E27FC236}">
                <a16:creationId xmlns:a16="http://schemas.microsoft.com/office/drawing/2014/main" id="{3A4FDAF5-1135-8550-DF62-72062D182C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2:notes">
            <a:extLst>
              <a:ext uri="{FF2B5EF4-FFF2-40B4-BE49-F238E27FC236}">
                <a16:creationId xmlns:a16="http://schemas.microsoft.com/office/drawing/2014/main" id="{FBA3748F-4AEB-7637-19C3-89A3ECC8D5E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423436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815683B9-0485-CE30-B78C-B539D09A3FCB}"/>
            </a:ext>
          </a:extLst>
        </p:cNvPr>
        <p:cNvGrpSpPr/>
        <p:nvPr/>
      </p:nvGrpSpPr>
      <p:grpSpPr>
        <a:xfrm>
          <a:off x="0" y="0"/>
          <a:ext cx="0" cy="0"/>
          <a:chOff x="0" y="0"/>
          <a:chExt cx="0" cy="0"/>
        </a:xfrm>
      </p:grpSpPr>
      <p:sp>
        <p:nvSpPr>
          <p:cNvPr id="82" name="Google Shape;82;p2:notes">
            <a:extLst>
              <a:ext uri="{FF2B5EF4-FFF2-40B4-BE49-F238E27FC236}">
                <a16:creationId xmlns:a16="http://schemas.microsoft.com/office/drawing/2014/main" id="{A6619E4C-760F-EA45-9B7B-C48A64A82E1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2:notes">
            <a:extLst>
              <a:ext uri="{FF2B5EF4-FFF2-40B4-BE49-F238E27FC236}">
                <a16:creationId xmlns:a16="http://schemas.microsoft.com/office/drawing/2014/main" id="{438E4959-48A2-BFF3-14BB-A7CC6D3C92A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089977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AC0C5080-B0B8-9D82-B3B3-20EFC19C9C35}"/>
            </a:ext>
          </a:extLst>
        </p:cNvPr>
        <p:cNvGrpSpPr/>
        <p:nvPr/>
      </p:nvGrpSpPr>
      <p:grpSpPr>
        <a:xfrm>
          <a:off x="0" y="0"/>
          <a:ext cx="0" cy="0"/>
          <a:chOff x="0" y="0"/>
          <a:chExt cx="0" cy="0"/>
        </a:xfrm>
      </p:grpSpPr>
      <p:sp>
        <p:nvSpPr>
          <p:cNvPr id="82" name="Google Shape;82;p2:notes">
            <a:extLst>
              <a:ext uri="{FF2B5EF4-FFF2-40B4-BE49-F238E27FC236}">
                <a16:creationId xmlns:a16="http://schemas.microsoft.com/office/drawing/2014/main" id="{486E7DC6-B8AE-AEE9-5AEF-1E3ACE6383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2:notes">
            <a:extLst>
              <a:ext uri="{FF2B5EF4-FFF2-40B4-BE49-F238E27FC236}">
                <a16:creationId xmlns:a16="http://schemas.microsoft.com/office/drawing/2014/main" id="{A0A35476-300A-395A-7858-DD46F58E117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618175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480BA211-5551-C40F-EAFA-645071E7362C}"/>
            </a:ext>
          </a:extLst>
        </p:cNvPr>
        <p:cNvGrpSpPr/>
        <p:nvPr/>
      </p:nvGrpSpPr>
      <p:grpSpPr>
        <a:xfrm>
          <a:off x="0" y="0"/>
          <a:ext cx="0" cy="0"/>
          <a:chOff x="0" y="0"/>
          <a:chExt cx="0" cy="0"/>
        </a:xfrm>
      </p:grpSpPr>
      <p:sp>
        <p:nvSpPr>
          <p:cNvPr id="82" name="Google Shape;82;p2:notes">
            <a:extLst>
              <a:ext uri="{FF2B5EF4-FFF2-40B4-BE49-F238E27FC236}">
                <a16:creationId xmlns:a16="http://schemas.microsoft.com/office/drawing/2014/main" id="{2428E062-203B-F00C-9526-B8B5B3807B0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2:notes">
            <a:extLst>
              <a:ext uri="{FF2B5EF4-FFF2-40B4-BE49-F238E27FC236}">
                <a16:creationId xmlns:a16="http://schemas.microsoft.com/office/drawing/2014/main" id="{5C1E3F82-07A9-B606-D8C8-222585ED900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254599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29B3FABA-B128-7751-75D4-96D498BB7EFF}"/>
            </a:ext>
          </a:extLst>
        </p:cNvPr>
        <p:cNvGrpSpPr/>
        <p:nvPr/>
      </p:nvGrpSpPr>
      <p:grpSpPr>
        <a:xfrm>
          <a:off x="0" y="0"/>
          <a:ext cx="0" cy="0"/>
          <a:chOff x="0" y="0"/>
          <a:chExt cx="0" cy="0"/>
        </a:xfrm>
      </p:grpSpPr>
      <p:sp>
        <p:nvSpPr>
          <p:cNvPr id="82" name="Google Shape;82;p2:notes">
            <a:extLst>
              <a:ext uri="{FF2B5EF4-FFF2-40B4-BE49-F238E27FC236}">
                <a16:creationId xmlns:a16="http://schemas.microsoft.com/office/drawing/2014/main" id="{50DF975B-010A-1702-271E-58137D8FDD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2:notes">
            <a:extLst>
              <a:ext uri="{FF2B5EF4-FFF2-40B4-BE49-F238E27FC236}">
                <a16:creationId xmlns:a16="http://schemas.microsoft.com/office/drawing/2014/main" id="{09561B53-5CE0-F4BD-A8C4-A6A1EB0D49A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171053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9B1E271A-3367-77E1-FA94-5CB0DE414FD3}"/>
            </a:ext>
          </a:extLst>
        </p:cNvPr>
        <p:cNvGrpSpPr/>
        <p:nvPr/>
      </p:nvGrpSpPr>
      <p:grpSpPr>
        <a:xfrm>
          <a:off x="0" y="0"/>
          <a:ext cx="0" cy="0"/>
          <a:chOff x="0" y="0"/>
          <a:chExt cx="0" cy="0"/>
        </a:xfrm>
      </p:grpSpPr>
      <p:sp>
        <p:nvSpPr>
          <p:cNvPr id="82" name="Google Shape;82;p2:notes">
            <a:extLst>
              <a:ext uri="{FF2B5EF4-FFF2-40B4-BE49-F238E27FC236}">
                <a16:creationId xmlns:a16="http://schemas.microsoft.com/office/drawing/2014/main" id="{444BF88F-A47E-5EEE-5A7F-5A5C3C8F88D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2:notes">
            <a:extLst>
              <a:ext uri="{FF2B5EF4-FFF2-40B4-BE49-F238E27FC236}">
                <a16:creationId xmlns:a16="http://schemas.microsoft.com/office/drawing/2014/main" id="{294AF85C-8E37-7EE5-5461-DACBD9C769A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075630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5F606AFF-726E-0024-32B8-CAFF5FA6A3F2}"/>
            </a:ext>
          </a:extLst>
        </p:cNvPr>
        <p:cNvGrpSpPr/>
        <p:nvPr/>
      </p:nvGrpSpPr>
      <p:grpSpPr>
        <a:xfrm>
          <a:off x="0" y="0"/>
          <a:ext cx="0" cy="0"/>
          <a:chOff x="0" y="0"/>
          <a:chExt cx="0" cy="0"/>
        </a:xfrm>
      </p:grpSpPr>
      <p:sp>
        <p:nvSpPr>
          <p:cNvPr id="82" name="Google Shape;82;p2:notes">
            <a:extLst>
              <a:ext uri="{FF2B5EF4-FFF2-40B4-BE49-F238E27FC236}">
                <a16:creationId xmlns:a16="http://schemas.microsoft.com/office/drawing/2014/main" id="{F41A6163-1D82-D34F-C234-47CE2D0FDA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2:notes">
            <a:extLst>
              <a:ext uri="{FF2B5EF4-FFF2-40B4-BE49-F238E27FC236}">
                <a16:creationId xmlns:a16="http://schemas.microsoft.com/office/drawing/2014/main" id="{C0626C4F-5C29-8B18-7D74-B0D8E592F57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224018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B9E0388F-DAE1-CF48-ED87-D4E77E197FF9}"/>
            </a:ext>
          </a:extLst>
        </p:cNvPr>
        <p:cNvGrpSpPr/>
        <p:nvPr/>
      </p:nvGrpSpPr>
      <p:grpSpPr>
        <a:xfrm>
          <a:off x="0" y="0"/>
          <a:ext cx="0" cy="0"/>
          <a:chOff x="0" y="0"/>
          <a:chExt cx="0" cy="0"/>
        </a:xfrm>
      </p:grpSpPr>
      <p:sp>
        <p:nvSpPr>
          <p:cNvPr id="82" name="Google Shape;82;p2:notes">
            <a:extLst>
              <a:ext uri="{FF2B5EF4-FFF2-40B4-BE49-F238E27FC236}">
                <a16:creationId xmlns:a16="http://schemas.microsoft.com/office/drawing/2014/main" id="{6AF09485-29B9-B133-FC99-3EC8E6F9A9D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2:notes">
            <a:extLst>
              <a:ext uri="{FF2B5EF4-FFF2-40B4-BE49-F238E27FC236}">
                <a16:creationId xmlns:a16="http://schemas.microsoft.com/office/drawing/2014/main" id="{81B5EFC2-0A4A-39B7-C1AE-84642B1FAAB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sz="1200" b="1" kern="1200" dirty="0">
                <a:solidFill>
                  <a:schemeClr val="tx1"/>
                </a:solidFill>
                <a:effectLst/>
                <a:latin typeface="+mn-lt"/>
                <a:ea typeface="+mn-ea"/>
                <a:cs typeface="+mn-cs"/>
              </a:rPr>
              <a:t>What pollutants are being reduced, and what health impacts do they have?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Port pollutants include particulate matter (PM), nitrogen oxides (NO</a:t>
            </a:r>
            <a:r>
              <a:rPr lang="en-US" sz="1200" kern="1200" baseline="-250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sulfur oxides (</a:t>
            </a:r>
            <a:r>
              <a:rPr lang="en-US" sz="1200" kern="1200" dirty="0" err="1">
                <a:solidFill>
                  <a:schemeClr val="tx1"/>
                </a:solidFill>
                <a:effectLst/>
                <a:latin typeface="+mn-lt"/>
                <a:ea typeface="+mn-ea"/>
                <a:cs typeface="+mn-cs"/>
              </a:rPr>
              <a:t>SO</a:t>
            </a:r>
            <a:r>
              <a:rPr lang="en-US" sz="1200" kern="1200" baseline="-25000" dirty="0" err="1">
                <a:solidFill>
                  <a:schemeClr val="tx1"/>
                </a:solidFill>
                <a:effectLst/>
                <a:latin typeface="+mn-lt"/>
                <a:ea typeface="+mn-ea"/>
                <a:cs typeface="+mn-cs"/>
              </a:rPr>
              <a:t>x</a:t>
            </a:r>
            <a:r>
              <a:rPr lang="en-US" sz="1200" kern="1200" dirty="0">
                <a:solidFill>
                  <a:schemeClr val="tx1"/>
                </a:solidFill>
                <a:effectLst/>
                <a:latin typeface="+mn-lt"/>
                <a:ea typeface="+mn-ea"/>
                <a:cs typeface="+mn-cs"/>
              </a:rPr>
              <a:t>), volatile organic compounds (VOCs) and air toxics.</a:t>
            </a:r>
          </a:p>
          <a:p>
            <a:r>
              <a:rPr lang="en-US" sz="1200" kern="1200" dirty="0">
                <a:solidFill>
                  <a:schemeClr val="tx1"/>
                </a:solidFill>
                <a:effectLst/>
                <a:latin typeface="+mn-lt"/>
                <a:ea typeface="+mn-ea"/>
                <a:cs typeface="+mn-cs"/>
              </a:rPr>
              <a:t>Exposure to air pollution associated with emissions from diesel engines can contribute to significant health problems—including premature mortality, increased hospital admissions for heart and lung disease, increased cancer risk, and increased respiratory symptoms. Risks are higher especially for children, the elderly, outdoor workers, and other sensitive populations. </a:t>
            </a:r>
          </a:p>
          <a:p>
            <a:r>
              <a:rPr lang="en-US" sz="1200" b="1" kern="1200" dirty="0">
                <a:solidFill>
                  <a:schemeClr val="tx1"/>
                </a:solidFill>
                <a:effectLst/>
                <a:latin typeface="+mn-lt"/>
                <a:ea typeface="+mn-ea"/>
                <a:cs typeface="+mn-cs"/>
              </a:rPr>
              <a:t>Will the electric grid and charging infrastructure be able to support this transition?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Part of this project includes projecting the port’s future energy needs. It will consider where to add chargers on terminals as needed. The project team will also engage with utility providers to make sure there is sufficient capacity. </a:t>
            </a:r>
          </a:p>
          <a:p>
            <a:r>
              <a:rPr lang="en-US" sz="1200" b="1" kern="1200" dirty="0">
                <a:solidFill>
                  <a:schemeClr val="tx1"/>
                </a:solidFill>
                <a:effectLst/>
                <a:latin typeface="+mn-lt"/>
                <a:ea typeface="+mn-ea"/>
                <a:cs typeface="+mn-cs"/>
              </a:rPr>
              <a:t>Will this project address emissions from ships?</a:t>
            </a:r>
          </a:p>
          <a:p>
            <a:r>
              <a:rPr lang="en-US" sz="1200" b="0" kern="1200" dirty="0">
                <a:solidFill>
                  <a:schemeClr val="tx1"/>
                </a:solidFill>
                <a:effectLst/>
                <a:latin typeface="+mn-lt"/>
                <a:ea typeface="+mn-ea"/>
                <a:cs typeface="+mn-cs"/>
              </a:rPr>
              <a:t>Yes, the project will establish the area within a certain radius from the port as the study area. Within the study area, the emissions inventory will capture emissions from vessels at berth, vessels moving in and out of the port, and tugboats. </a:t>
            </a:r>
          </a:p>
          <a:p>
            <a:r>
              <a:rPr lang="en-US" sz="1200" b="1" kern="1200" dirty="0">
                <a:solidFill>
                  <a:schemeClr val="tx1"/>
                </a:solidFill>
                <a:effectLst/>
                <a:latin typeface="+mn-lt"/>
                <a:ea typeface="+mn-ea"/>
                <a:cs typeface="+mn-cs"/>
              </a:rPr>
              <a:t>Will existing jobs be protected under this plan?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Clean Course project will assess training and workforce development needs to support the transition to zero emission technologies. The Team will gather training opportunities and partners so that workers are equipped operate and maintain electric machines and equipment. </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8020590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B9E0388F-DAE1-CF48-ED87-D4E77E197FF9}"/>
            </a:ext>
          </a:extLst>
        </p:cNvPr>
        <p:cNvGrpSpPr/>
        <p:nvPr/>
      </p:nvGrpSpPr>
      <p:grpSpPr>
        <a:xfrm>
          <a:off x="0" y="0"/>
          <a:ext cx="0" cy="0"/>
          <a:chOff x="0" y="0"/>
          <a:chExt cx="0" cy="0"/>
        </a:xfrm>
      </p:grpSpPr>
      <p:sp>
        <p:nvSpPr>
          <p:cNvPr id="82" name="Google Shape;82;p2:notes">
            <a:extLst>
              <a:ext uri="{FF2B5EF4-FFF2-40B4-BE49-F238E27FC236}">
                <a16:creationId xmlns:a16="http://schemas.microsoft.com/office/drawing/2014/main" id="{6AF09485-29B9-B133-FC99-3EC8E6F9A9D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2:notes">
            <a:extLst>
              <a:ext uri="{FF2B5EF4-FFF2-40B4-BE49-F238E27FC236}">
                <a16:creationId xmlns:a16="http://schemas.microsoft.com/office/drawing/2014/main" id="{81B5EFC2-0A4A-39B7-C1AE-84642B1FAAB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802059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45D88513-3A8C-50B7-5C9F-04632ED92DD2}"/>
            </a:ext>
          </a:extLst>
        </p:cNvPr>
        <p:cNvGrpSpPr/>
        <p:nvPr/>
      </p:nvGrpSpPr>
      <p:grpSpPr>
        <a:xfrm>
          <a:off x="0" y="0"/>
          <a:ext cx="0" cy="0"/>
          <a:chOff x="0" y="0"/>
          <a:chExt cx="0" cy="0"/>
        </a:xfrm>
      </p:grpSpPr>
      <p:sp>
        <p:nvSpPr>
          <p:cNvPr id="70" name="Google Shape;70;g3988ff8cc48_0_7:notes">
            <a:extLst>
              <a:ext uri="{FF2B5EF4-FFF2-40B4-BE49-F238E27FC236}">
                <a16:creationId xmlns:a16="http://schemas.microsoft.com/office/drawing/2014/main" id="{205E3220-5E29-66EE-E538-ABB089EC11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988ff8cc48_0_7:notes">
            <a:extLst>
              <a:ext uri="{FF2B5EF4-FFF2-40B4-BE49-F238E27FC236}">
                <a16:creationId xmlns:a16="http://schemas.microsoft.com/office/drawing/2014/main" id="{23F5CE19-B25C-84F8-532F-54C22D1D6D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85694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lt1"/>
        </a:soli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4674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17" name="Google Shape;17;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en-US"/>
              <a:t>Click to edit Master text styles</a:t>
            </a:r>
          </a:p>
        </p:txBody>
      </p:sp>
      <p:sp>
        <p:nvSpPr>
          <p:cNvPr id="18" name="Google Shape;18;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74500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lt1"/>
        </a:solidFill>
        <a:effectLst/>
      </p:bgPr>
    </p:bg>
    <p:spTree>
      <p:nvGrpSpPr>
        <p:cNvPr id="1" name="Shape 19"/>
        <p:cNvGrpSpPr/>
        <p:nvPr/>
      </p:nvGrpSpPr>
      <p:grpSpPr>
        <a:xfrm>
          <a:off x="0" y="0"/>
          <a:ext cx="0" cy="0"/>
          <a:chOff x="0" y="0"/>
          <a:chExt cx="0" cy="0"/>
        </a:xfrm>
      </p:grpSpPr>
      <p:sp>
        <p:nvSpPr>
          <p:cNvPr id="20" name="Google Shape;20;p5"/>
          <p:cNvSpPr/>
          <p:nvPr/>
        </p:nvSpPr>
        <p:spPr>
          <a:xfrm>
            <a:off x="-3967" y="1219200"/>
            <a:ext cx="12222400" cy="5665200"/>
          </a:xfrm>
          <a:prstGeom prst="rect">
            <a:avLst/>
          </a:prstGeom>
          <a:solidFill>
            <a:srgbClr val="11538D"/>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p>
        </p:txBody>
      </p:sp>
    </p:spTree>
    <p:extLst>
      <p:ext uri="{BB962C8B-B14F-4D97-AF65-F5344CB8AC3E}">
        <p14:creationId xmlns:p14="http://schemas.microsoft.com/office/powerpoint/2010/main" val="1550108942"/>
      </p:ext>
    </p:extLst>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guide id="3" orient="horz" pos="576">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23" name="Google Shape;23;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80972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en-US"/>
              <a:t>Click to edit Master title style</a:t>
            </a:r>
            <a:endParaRPr/>
          </a:p>
        </p:txBody>
      </p:sp>
      <p:sp>
        <p:nvSpPr>
          <p:cNvPr id="26" name="Google Shape;26;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en-US"/>
              <a:t>Click to edit Master text styles</a:t>
            </a:r>
          </a:p>
        </p:txBody>
      </p:sp>
      <p:sp>
        <p:nvSpPr>
          <p:cNvPr id="27" name="Google Shape;27;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60581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8"/>
        <p:cNvGrpSpPr/>
        <p:nvPr/>
      </p:nvGrpSpPr>
      <p:grpSpPr>
        <a:xfrm>
          <a:off x="0" y="0"/>
          <a:ext cx="0" cy="0"/>
          <a:chOff x="0" y="0"/>
          <a:chExt cx="0" cy="0"/>
        </a:xfrm>
      </p:grpSpPr>
      <p:sp>
        <p:nvSpPr>
          <p:cNvPr id="29" name="Google Shape;29;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r>
              <a:rPr lang="en-US"/>
              <a:t>Click to edit Master title style</a:t>
            </a:r>
            <a:endParaRPr/>
          </a:p>
        </p:txBody>
      </p:sp>
      <p:sp>
        <p:nvSpPr>
          <p:cNvPr id="30" name="Google Shape;30;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0993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1"/>
        <p:cNvGrpSpPr/>
        <p:nvPr/>
      </p:nvGrpSpPr>
      <p:grpSpPr>
        <a:xfrm>
          <a:off x="0" y="0"/>
          <a:ext cx="0" cy="0"/>
          <a:chOff x="0" y="0"/>
          <a:chExt cx="0" cy="0"/>
        </a:xfrm>
      </p:grpSpPr>
      <p:sp>
        <p:nvSpPr>
          <p:cNvPr id="32" name="Google Shape;32;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 name="Google Shape;33;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r>
              <a:rPr lang="en-US"/>
              <a:t>Click to edit Master title style</a:t>
            </a:r>
            <a:endParaRPr/>
          </a:p>
        </p:txBody>
      </p:sp>
      <p:sp>
        <p:nvSpPr>
          <p:cNvPr id="34" name="Google Shape;34;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r>
              <a:rPr lang="en-US"/>
              <a:t>Click to edit Master subtitle style</a:t>
            </a:r>
            <a:endParaRPr/>
          </a:p>
        </p:txBody>
      </p:sp>
      <p:sp>
        <p:nvSpPr>
          <p:cNvPr id="35" name="Google Shape;35;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en-US"/>
              <a:t>Click to edit Master text styles</a:t>
            </a:r>
          </a:p>
        </p:txBody>
      </p:sp>
      <p:sp>
        <p:nvSpPr>
          <p:cNvPr id="36" name="Google Shape;36;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57627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7"/>
        <p:cNvGrpSpPr/>
        <p:nvPr/>
      </p:nvGrpSpPr>
      <p:grpSpPr>
        <a:xfrm>
          <a:off x="0" y="0"/>
          <a:ext cx="0" cy="0"/>
          <a:chOff x="0" y="0"/>
          <a:chExt cx="0" cy="0"/>
        </a:xfrm>
      </p:grpSpPr>
      <p:sp>
        <p:nvSpPr>
          <p:cNvPr id="38" name="Google Shape;38;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pPr lvl="0"/>
            <a:r>
              <a:rPr lang="en-US"/>
              <a:t>Click to edit Master text styles</a:t>
            </a:r>
          </a:p>
        </p:txBody>
      </p:sp>
      <p:sp>
        <p:nvSpPr>
          <p:cNvPr id="39" name="Google Shape;39;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22108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0"/>
        <p:cNvGrpSpPr/>
        <p:nvPr/>
      </p:nvGrpSpPr>
      <p:grpSpPr>
        <a:xfrm>
          <a:off x="0" y="0"/>
          <a:ext cx="0" cy="0"/>
          <a:chOff x="0" y="0"/>
          <a:chExt cx="0" cy="0"/>
        </a:xfrm>
      </p:grpSpPr>
      <p:sp>
        <p:nvSpPr>
          <p:cNvPr id="41" name="Google Shape;41;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2" name="Google Shape;42;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pPr lvl="0"/>
            <a:r>
              <a:rPr lang="en-US"/>
              <a:t>Click to edit Master text styles</a:t>
            </a:r>
          </a:p>
        </p:txBody>
      </p:sp>
      <p:sp>
        <p:nvSpPr>
          <p:cNvPr id="43" name="Google Shape;43;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60722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Title Slide Option 11">
  <p:cSld name="2_Title Slide Option 11">
    <p:spTree>
      <p:nvGrpSpPr>
        <p:cNvPr id="1" name="Shape 46"/>
        <p:cNvGrpSpPr/>
        <p:nvPr/>
      </p:nvGrpSpPr>
      <p:grpSpPr>
        <a:xfrm>
          <a:off x="0" y="0"/>
          <a:ext cx="0" cy="0"/>
          <a:chOff x="0" y="0"/>
          <a:chExt cx="0" cy="0"/>
        </a:xfrm>
      </p:grpSpPr>
      <p:sp>
        <p:nvSpPr>
          <p:cNvPr id="47" name="Google Shape;47;p13"/>
          <p:cNvSpPr>
            <a:spLocks noGrp="1"/>
          </p:cNvSpPr>
          <p:nvPr>
            <p:ph type="pic" idx="2"/>
          </p:nvPr>
        </p:nvSpPr>
        <p:spPr>
          <a:xfrm>
            <a:off x="-3" y="0"/>
            <a:ext cx="12192000" cy="4156000"/>
          </a:xfrm>
          <a:prstGeom prst="rect">
            <a:avLst/>
          </a:prstGeom>
          <a:noFill/>
          <a:ln>
            <a:noFill/>
          </a:ln>
        </p:spPr>
      </p:sp>
      <p:sp>
        <p:nvSpPr>
          <p:cNvPr id="48" name="Google Shape;48;p13"/>
          <p:cNvSpPr/>
          <p:nvPr/>
        </p:nvSpPr>
        <p:spPr>
          <a:xfrm rot="5400000" flipH="1">
            <a:off x="4858199" y="-477000"/>
            <a:ext cx="2476800" cy="12193200"/>
          </a:xfrm>
          <a:prstGeom prst="rect">
            <a:avLst/>
          </a:prstGeom>
          <a:gradFill>
            <a:gsLst>
              <a:gs pos="0">
                <a:schemeClr val="accent3"/>
              </a:gs>
              <a:gs pos="3000">
                <a:schemeClr val="accent3"/>
              </a:gs>
              <a:gs pos="17000">
                <a:schemeClr val="accent2"/>
              </a:gs>
              <a:gs pos="100000">
                <a:schemeClr val="accent1"/>
              </a:gs>
            </a:gsLst>
            <a:path path="circle">
              <a:fillToRect l="100000" b="100000"/>
            </a:path>
            <a:tileRect t="-100000" r="-10000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9" name="Google Shape;49;p13"/>
          <p:cNvSpPr/>
          <p:nvPr/>
        </p:nvSpPr>
        <p:spPr>
          <a:xfrm>
            <a:off x="0" y="4139148"/>
            <a:ext cx="12192000" cy="243200"/>
          </a:xfrm>
          <a:prstGeom prst="rect">
            <a:avLst/>
          </a:prstGeom>
          <a:solidFill>
            <a:schemeClr val="accent1"/>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0" name="Google Shape;50;p13"/>
          <p:cNvSpPr txBox="1">
            <a:spLocks noGrp="1"/>
          </p:cNvSpPr>
          <p:nvPr>
            <p:ph type="ctrTitle"/>
          </p:nvPr>
        </p:nvSpPr>
        <p:spPr>
          <a:xfrm>
            <a:off x="429209" y="4736793"/>
            <a:ext cx="11293200" cy="784000"/>
          </a:xfrm>
          <a:prstGeom prst="rect">
            <a:avLst/>
          </a:prstGeom>
          <a:noFill/>
          <a:ln>
            <a:noFill/>
          </a:ln>
        </p:spPr>
        <p:txBody>
          <a:bodyPr spcFirstLastPara="1" wrap="square" lIns="0" tIns="91425" rIns="91425" bIns="91425" anchor="ctr" anchorCtr="0">
            <a:noAutofit/>
          </a:bodyPr>
          <a:lstStyle>
            <a:lvl1pPr lvl="0" algn="l">
              <a:lnSpc>
                <a:spcPct val="100000"/>
              </a:lnSpc>
              <a:spcBef>
                <a:spcPts val="0"/>
              </a:spcBef>
              <a:spcAft>
                <a:spcPts val="0"/>
              </a:spcAft>
              <a:buSzPts val="2800"/>
              <a:buNone/>
              <a:defRPr sz="3600" b="1">
                <a:solidFill>
                  <a:schemeClr val="dk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r>
              <a:rPr lang="en-US"/>
              <a:t>Click to edit Master title style</a:t>
            </a:r>
            <a:endParaRPr/>
          </a:p>
        </p:txBody>
      </p:sp>
      <p:sp>
        <p:nvSpPr>
          <p:cNvPr id="51" name="Google Shape;51;p13"/>
          <p:cNvSpPr/>
          <p:nvPr/>
        </p:nvSpPr>
        <p:spPr>
          <a:xfrm>
            <a:off x="0" y="4381099"/>
            <a:ext cx="12192000" cy="45600"/>
          </a:xfrm>
          <a:prstGeom prst="rect">
            <a:avLst/>
          </a:prstGeom>
          <a:solidFill>
            <a:schemeClr val="accent2"/>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 name="Google Shape;52;p13"/>
          <p:cNvSpPr/>
          <p:nvPr/>
        </p:nvSpPr>
        <p:spPr>
          <a:xfrm>
            <a:off x="0" y="3883612"/>
            <a:ext cx="12192000" cy="272400"/>
          </a:xfrm>
          <a:prstGeom prst="rect">
            <a:avLst/>
          </a:prstGeom>
          <a:solidFill>
            <a:schemeClr val="accent4"/>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53" name="Google Shape;53;p13"/>
          <p:cNvPicPr preferRelativeResize="0"/>
          <p:nvPr/>
        </p:nvPicPr>
        <p:blipFill rotWithShape="1">
          <a:blip r:embed="rId2" cstate="print">
            <a:alphaModFix/>
            <a:extLst>
              <a:ext uri="{28A0092B-C50C-407E-A947-70E740481C1C}">
                <a14:useLocalDpi xmlns:a14="http://schemas.microsoft.com/office/drawing/2010/main"/>
              </a:ext>
            </a:extLst>
          </a:blip>
          <a:srcRect/>
          <a:stretch/>
        </p:blipFill>
        <p:spPr>
          <a:xfrm>
            <a:off x="429208" y="6115771"/>
            <a:ext cx="2847389" cy="332079"/>
          </a:xfrm>
          <a:prstGeom prst="rect">
            <a:avLst/>
          </a:prstGeom>
          <a:noFill/>
          <a:ln>
            <a:noFill/>
          </a:ln>
        </p:spPr>
      </p:pic>
    </p:spTree>
    <p:extLst>
      <p:ext uri="{BB962C8B-B14F-4D97-AF65-F5344CB8AC3E}">
        <p14:creationId xmlns:p14="http://schemas.microsoft.com/office/powerpoint/2010/main" val="39467429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Content Text &amp; Color Blocks">
  <p:cSld name="2_Content Text &amp; Color Blocks">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r>
              <a:rPr lang="en-US"/>
              <a:t>Click to edit Master title style</a:t>
            </a:r>
            <a:endParaRPr/>
          </a:p>
        </p:txBody>
      </p:sp>
      <p:sp>
        <p:nvSpPr>
          <p:cNvPr id="56" name="Google Shape;56;p14"/>
          <p:cNvSpPr/>
          <p:nvPr/>
        </p:nvSpPr>
        <p:spPr>
          <a:xfrm>
            <a:off x="11979053" y="1241991"/>
            <a:ext cx="212800" cy="5022800"/>
          </a:xfrm>
          <a:prstGeom prst="rect">
            <a:avLst/>
          </a:prstGeom>
          <a:solidFill>
            <a:schemeClr val="accent4"/>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7" name="Google Shape;57;p14"/>
          <p:cNvSpPr txBox="1">
            <a:spLocks noGrp="1"/>
          </p:cNvSpPr>
          <p:nvPr>
            <p:ph type="body" idx="1"/>
          </p:nvPr>
        </p:nvSpPr>
        <p:spPr>
          <a:xfrm>
            <a:off x="320040" y="1242000"/>
            <a:ext cx="5139600" cy="5022800"/>
          </a:xfrm>
          <a:prstGeom prst="rect">
            <a:avLst/>
          </a:prstGeom>
          <a:noFill/>
          <a:ln>
            <a:noFill/>
          </a:ln>
        </p:spPr>
        <p:txBody>
          <a:bodyPr spcFirstLastPara="1" wrap="square" lIns="91425" tIns="91425" rIns="91425" bIns="91425" anchor="t" anchorCtr="0">
            <a:normAutofit/>
          </a:bodyPr>
          <a:lstStyle>
            <a:lvl1pPr marL="609585" lvl="0" indent="-457189" algn="l">
              <a:lnSpc>
                <a:spcPct val="115000"/>
              </a:lnSpc>
              <a:spcBef>
                <a:spcPts val="0"/>
              </a:spcBef>
              <a:spcAft>
                <a:spcPts val="0"/>
              </a:spcAft>
              <a:buClr>
                <a:schemeClr val="accent1"/>
              </a:buClr>
              <a:buSzPts val="1800"/>
              <a:buChar char="●"/>
              <a:defRPr/>
            </a:lvl1pPr>
            <a:lvl2pPr marL="1219170" lvl="1" indent="-423323" algn="l">
              <a:lnSpc>
                <a:spcPct val="115000"/>
              </a:lnSpc>
              <a:spcBef>
                <a:spcPts val="0"/>
              </a:spcBef>
              <a:spcAft>
                <a:spcPts val="0"/>
              </a:spcAft>
              <a:buClr>
                <a:schemeClr val="accent1"/>
              </a:buClr>
              <a:buSzPts val="1400"/>
              <a:buChar char="○"/>
              <a:defRPr/>
            </a:lvl2pPr>
            <a:lvl3pPr marL="1828754" lvl="2" indent="-423323" algn="l">
              <a:lnSpc>
                <a:spcPct val="115000"/>
              </a:lnSpc>
              <a:spcBef>
                <a:spcPts val="0"/>
              </a:spcBef>
              <a:spcAft>
                <a:spcPts val="0"/>
              </a:spcAft>
              <a:buClr>
                <a:schemeClr val="accent1"/>
              </a:buClr>
              <a:buSzPts val="1400"/>
              <a:buChar char="■"/>
              <a:defRPr/>
            </a:lvl3pPr>
            <a:lvl4pPr marL="2438339" lvl="3" indent="-423323" algn="l">
              <a:lnSpc>
                <a:spcPct val="115000"/>
              </a:lnSpc>
              <a:spcBef>
                <a:spcPts val="0"/>
              </a:spcBef>
              <a:spcAft>
                <a:spcPts val="0"/>
              </a:spcAft>
              <a:buClr>
                <a:schemeClr val="accent1"/>
              </a:buClr>
              <a:buSzPts val="1400"/>
              <a:buChar char="●"/>
              <a:defRPr/>
            </a:lvl4pPr>
            <a:lvl5pPr marL="3047924" lvl="4" indent="-423323" algn="l">
              <a:lnSpc>
                <a:spcPct val="115000"/>
              </a:lnSpc>
              <a:spcBef>
                <a:spcPts val="0"/>
              </a:spcBef>
              <a:spcAft>
                <a:spcPts val="0"/>
              </a:spcAft>
              <a:buClr>
                <a:schemeClr val="accent1"/>
              </a:buClr>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pPr lvl="0"/>
            <a:r>
              <a:rPr lang="en-US"/>
              <a:t>Click to edit Master text styles</a:t>
            </a:r>
          </a:p>
        </p:txBody>
      </p:sp>
      <p:sp>
        <p:nvSpPr>
          <p:cNvPr id="58" name="Google Shape;58;p14"/>
          <p:cNvSpPr>
            <a:spLocks noGrp="1"/>
          </p:cNvSpPr>
          <p:nvPr>
            <p:ph type="pic" idx="2"/>
          </p:nvPr>
        </p:nvSpPr>
        <p:spPr>
          <a:xfrm>
            <a:off x="6923431" y="1241100"/>
            <a:ext cx="5056000" cy="5022800"/>
          </a:xfrm>
          <a:prstGeom prst="rect">
            <a:avLst/>
          </a:prstGeom>
          <a:noFill/>
          <a:ln>
            <a:noFill/>
          </a:ln>
        </p:spPr>
      </p:sp>
      <p:sp>
        <p:nvSpPr>
          <p:cNvPr id="59" name="Google Shape;59;p14"/>
          <p:cNvSpPr txBox="1">
            <a:spLocks noGrp="1"/>
          </p:cNvSpPr>
          <p:nvPr>
            <p:ph type="sldNum" idx="12"/>
          </p:nvPr>
        </p:nvSpPr>
        <p:spPr>
          <a:xfrm>
            <a:off x="320040" y="6309360"/>
            <a:ext cx="781600" cy="274400"/>
          </a:xfrm>
          <a:prstGeom prst="rect">
            <a:avLst/>
          </a:prstGeom>
          <a:noFill/>
          <a:ln>
            <a:noFill/>
          </a:ln>
        </p:spPr>
        <p:txBody>
          <a:bodyPr spcFirstLastPara="1" wrap="square" lIns="0" tIns="0" rIns="0" bIns="0" anchor="b" anchorCtr="0">
            <a:normAutofit/>
          </a:bodyPr>
          <a:lstStyle>
            <a:lvl1pPr marL="0" lvl="0"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1pPr>
            <a:lvl2pPr marL="0" lvl="1"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2pPr>
            <a:lvl3pPr marL="0" lvl="2"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3pPr>
            <a:lvl4pPr marL="0" lvl="3"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4pPr>
            <a:lvl5pPr marL="0" lvl="4"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5pPr>
            <a:lvl6pPr marL="0" lvl="5"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6pPr>
            <a:lvl7pPr marL="0" lvl="6"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7pPr>
            <a:lvl8pPr marL="0" lvl="7"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8pPr>
            <a:lvl9pPr marL="0" lvl="8"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9pPr>
          </a:lstStyle>
          <a:p>
            <a:fld id="{00000000-1234-1234-1234-123412341234}" type="slidenum">
              <a:rPr lang="en" smtClean="0"/>
              <a:pPr/>
              <a:t>‹#›</a:t>
            </a:fld>
            <a:endParaRPr lang="en"/>
          </a:p>
        </p:txBody>
      </p:sp>
      <p:sp>
        <p:nvSpPr>
          <p:cNvPr id="60" name="Google Shape;60;p14"/>
          <p:cNvSpPr/>
          <p:nvPr/>
        </p:nvSpPr>
        <p:spPr>
          <a:xfrm>
            <a:off x="0" y="1242000"/>
            <a:ext cx="320000" cy="5022000"/>
          </a:xfrm>
          <a:prstGeom prst="rect">
            <a:avLst/>
          </a:prstGeom>
          <a:solidFill>
            <a:schemeClr val="accent4"/>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76210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Purple 2 ">
  <p:cSld name="Content Purple 2 ">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r>
              <a:rPr lang="en-US"/>
              <a:t>Click to edit Master title style</a:t>
            </a:r>
            <a:endParaRPr/>
          </a:p>
        </p:txBody>
      </p:sp>
      <p:sp>
        <p:nvSpPr>
          <p:cNvPr id="63" name="Google Shape;63;p15"/>
          <p:cNvSpPr txBox="1">
            <a:spLocks noGrp="1"/>
          </p:cNvSpPr>
          <p:nvPr>
            <p:ph type="body" idx="1"/>
          </p:nvPr>
        </p:nvSpPr>
        <p:spPr>
          <a:xfrm>
            <a:off x="319723" y="1243013"/>
            <a:ext cx="11521600" cy="4935600"/>
          </a:xfrm>
          <a:prstGeom prst="rect">
            <a:avLst/>
          </a:prstGeom>
          <a:noFill/>
          <a:ln>
            <a:noFill/>
          </a:ln>
        </p:spPr>
        <p:txBody>
          <a:bodyPr spcFirstLastPara="1" wrap="square" lIns="91425" tIns="91425" rIns="91425" bIns="91425" anchor="t"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pPr lvl="0"/>
            <a:r>
              <a:rPr lang="en-US"/>
              <a:t>Click to edit Master text styles</a:t>
            </a:r>
          </a:p>
        </p:txBody>
      </p:sp>
      <p:grpSp>
        <p:nvGrpSpPr>
          <p:cNvPr id="64" name="Google Shape;64;p15"/>
          <p:cNvGrpSpPr/>
          <p:nvPr/>
        </p:nvGrpSpPr>
        <p:grpSpPr>
          <a:xfrm>
            <a:off x="1" y="6675338"/>
            <a:ext cx="12202649" cy="182885"/>
            <a:chOff x="0" y="5303520"/>
            <a:chExt cx="12202649" cy="594300"/>
          </a:xfrm>
        </p:grpSpPr>
        <p:sp>
          <p:nvSpPr>
            <p:cNvPr id="65" name="Google Shape;65;p15"/>
            <p:cNvSpPr/>
            <p:nvPr/>
          </p:nvSpPr>
          <p:spPr>
            <a:xfrm>
              <a:off x="9216389" y="5303520"/>
              <a:ext cx="2651700" cy="5943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6" name="Google Shape;66;p15"/>
            <p:cNvSpPr/>
            <p:nvPr/>
          </p:nvSpPr>
          <p:spPr>
            <a:xfrm>
              <a:off x="11868149" y="5303520"/>
              <a:ext cx="334500" cy="5943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7" name="Google Shape;67;p15"/>
            <p:cNvSpPr/>
            <p:nvPr/>
          </p:nvSpPr>
          <p:spPr>
            <a:xfrm>
              <a:off x="0" y="5303520"/>
              <a:ext cx="9323700" cy="5943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8" name="Google Shape;68;p15"/>
          <p:cNvSpPr txBox="1">
            <a:spLocks noGrp="1"/>
          </p:cNvSpPr>
          <p:nvPr>
            <p:ph type="sldNum" idx="12"/>
          </p:nvPr>
        </p:nvSpPr>
        <p:spPr>
          <a:xfrm>
            <a:off x="320040" y="6309360"/>
            <a:ext cx="781600" cy="274400"/>
          </a:xfrm>
          <a:prstGeom prst="rect">
            <a:avLst/>
          </a:prstGeom>
          <a:noFill/>
          <a:ln>
            <a:noFill/>
          </a:ln>
        </p:spPr>
        <p:txBody>
          <a:bodyPr spcFirstLastPara="1" wrap="square" lIns="0" tIns="0" rIns="0" bIns="0" anchor="b" anchorCtr="0">
            <a:normAutofit/>
          </a:bodyPr>
          <a:lstStyle>
            <a:lvl1pPr marL="0" lvl="0"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1pPr>
            <a:lvl2pPr marL="0" lvl="1"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2pPr>
            <a:lvl3pPr marL="0" lvl="2"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3pPr>
            <a:lvl4pPr marL="0" lvl="3"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4pPr>
            <a:lvl5pPr marL="0" lvl="4"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5pPr>
            <a:lvl6pPr marL="0" lvl="5"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6pPr>
            <a:lvl7pPr marL="0" lvl="6"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7pPr>
            <a:lvl8pPr marL="0" lvl="7"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8pPr>
            <a:lvl9pPr marL="0" lvl="8" indent="0" algn="l">
              <a:lnSpc>
                <a:spcPct val="100000"/>
              </a:lnSpc>
              <a:spcBef>
                <a:spcPts val="0"/>
              </a:spcBef>
              <a:spcAft>
                <a:spcPts val="0"/>
              </a:spcAft>
              <a:buSzPts val="825"/>
              <a:buNone/>
              <a:defRPr sz="1100" b="1" i="0" u="none" strike="noStrike" cap="none">
                <a:solidFill>
                  <a:schemeClr val="dk1"/>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576015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ntent Horizontal Color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solidFill>
                  <a:schemeClr val="accent1"/>
                </a:solidFill>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15" name="Rectangle 14">
            <a:extLst>
              <a:ext uri="{FF2B5EF4-FFF2-40B4-BE49-F238E27FC236}">
                <a16:creationId xmlns:a16="http://schemas.microsoft.com/office/drawing/2014/main" id="{0B253A9E-4157-4649-9B03-BC26F137140A}"/>
              </a:ext>
            </a:extLst>
          </p:cNvPr>
          <p:cNvSpPr/>
          <p:nvPr/>
        </p:nvSpPr>
        <p:spPr>
          <a:xfrm>
            <a:off x="9245604" y="6675120"/>
            <a:ext cx="265176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6" name="Rectangle 15">
            <a:extLst>
              <a:ext uri="{FF2B5EF4-FFF2-40B4-BE49-F238E27FC236}">
                <a16:creationId xmlns:a16="http://schemas.microsoft.com/office/drawing/2014/main" id="{FD63FB71-8D46-41BB-99AC-A9B032B64908}"/>
              </a:ext>
            </a:extLst>
          </p:cNvPr>
          <p:cNvSpPr/>
          <p:nvPr/>
        </p:nvSpPr>
        <p:spPr>
          <a:xfrm>
            <a:off x="11868149" y="6675120"/>
            <a:ext cx="323851" cy="1828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Rectangle 16">
            <a:extLst>
              <a:ext uri="{FF2B5EF4-FFF2-40B4-BE49-F238E27FC236}">
                <a16:creationId xmlns:a16="http://schemas.microsoft.com/office/drawing/2014/main" id="{413CB1E7-BEDB-4F9E-B40E-BE0317677C35}"/>
              </a:ext>
            </a:extLst>
          </p:cNvPr>
          <p:cNvSpPr/>
          <p:nvPr/>
        </p:nvSpPr>
        <p:spPr>
          <a:xfrm>
            <a:off x="0" y="6675120"/>
            <a:ext cx="9323755"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 name="Text Placeholder 5">
            <a:extLst>
              <a:ext uri="{FF2B5EF4-FFF2-40B4-BE49-F238E27FC236}">
                <a16:creationId xmlns:a16="http://schemas.microsoft.com/office/drawing/2014/main" id="{B76585DA-F70E-4CB6-B203-9BDB7203027C}"/>
              </a:ext>
            </a:extLst>
          </p:cNvPr>
          <p:cNvSpPr>
            <a:spLocks noGrp="1"/>
          </p:cNvSpPr>
          <p:nvPr>
            <p:ph type="body" sz="quarter" idx="12"/>
          </p:nvPr>
        </p:nvSpPr>
        <p:spPr>
          <a:xfrm>
            <a:off x="319723" y="1243014"/>
            <a:ext cx="11521440" cy="4935537"/>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6EDD410D-E3AB-78C2-553E-E0DBCABC8B52}"/>
              </a:ext>
            </a:extLst>
          </p:cNvPr>
          <p:cNvSpPr/>
          <p:nvPr userDrawn="1"/>
        </p:nvSpPr>
        <p:spPr>
          <a:xfrm>
            <a:off x="9245604" y="6675120"/>
            <a:ext cx="265176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 name="Rectangle 4">
            <a:extLst>
              <a:ext uri="{FF2B5EF4-FFF2-40B4-BE49-F238E27FC236}">
                <a16:creationId xmlns:a16="http://schemas.microsoft.com/office/drawing/2014/main" id="{727CD463-7CA9-8719-012D-ECA621246649}"/>
              </a:ext>
            </a:extLst>
          </p:cNvPr>
          <p:cNvSpPr/>
          <p:nvPr userDrawn="1"/>
        </p:nvSpPr>
        <p:spPr>
          <a:xfrm>
            <a:off x="11868149" y="6675120"/>
            <a:ext cx="323851" cy="1828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 name="Rectangle 5">
            <a:extLst>
              <a:ext uri="{FF2B5EF4-FFF2-40B4-BE49-F238E27FC236}">
                <a16:creationId xmlns:a16="http://schemas.microsoft.com/office/drawing/2014/main" id="{3B75526C-9218-03CA-6CAA-F046488030BF}"/>
              </a:ext>
            </a:extLst>
          </p:cNvPr>
          <p:cNvSpPr/>
          <p:nvPr userDrawn="1"/>
        </p:nvSpPr>
        <p:spPr>
          <a:xfrm>
            <a:off x="0" y="6675120"/>
            <a:ext cx="9323755"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Tree>
    <p:extLst>
      <p:ext uri="{BB962C8B-B14F-4D97-AF65-F5344CB8AC3E}">
        <p14:creationId xmlns:p14="http://schemas.microsoft.com/office/powerpoint/2010/main" val="877288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ntent Horizontal Color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solidFill>
                  <a:schemeClr val="accent1"/>
                </a:solidFill>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15" name="Rectangle 14">
            <a:extLst>
              <a:ext uri="{FF2B5EF4-FFF2-40B4-BE49-F238E27FC236}">
                <a16:creationId xmlns:a16="http://schemas.microsoft.com/office/drawing/2014/main" id="{0B253A9E-4157-4649-9B03-BC26F137140A}"/>
              </a:ext>
            </a:extLst>
          </p:cNvPr>
          <p:cNvSpPr/>
          <p:nvPr userDrawn="1"/>
        </p:nvSpPr>
        <p:spPr>
          <a:xfrm>
            <a:off x="9245604" y="6675120"/>
            <a:ext cx="265176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6" name="Rectangle 15">
            <a:extLst>
              <a:ext uri="{FF2B5EF4-FFF2-40B4-BE49-F238E27FC236}">
                <a16:creationId xmlns:a16="http://schemas.microsoft.com/office/drawing/2014/main" id="{FD63FB71-8D46-41BB-99AC-A9B032B64908}"/>
              </a:ext>
            </a:extLst>
          </p:cNvPr>
          <p:cNvSpPr/>
          <p:nvPr userDrawn="1"/>
        </p:nvSpPr>
        <p:spPr>
          <a:xfrm>
            <a:off x="11868149" y="6675120"/>
            <a:ext cx="323851" cy="1828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Rectangle 16">
            <a:extLst>
              <a:ext uri="{FF2B5EF4-FFF2-40B4-BE49-F238E27FC236}">
                <a16:creationId xmlns:a16="http://schemas.microsoft.com/office/drawing/2014/main" id="{413CB1E7-BEDB-4F9E-B40E-BE0317677C35}"/>
              </a:ext>
            </a:extLst>
          </p:cNvPr>
          <p:cNvSpPr/>
          <p:nvPr userDrawn="1"/>
        </p:nvSpPr>
        <p:spPr>
          <a:xfrm>
            <a:off x="0" y="6675120"/>
            <a:ext cx="9323755"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 name="Text Placeholder 5">
            <a:extLst>
              <a:ext uri="{FF2B5EF4-FFF2-40B4-BE49-F238E27FC236}">
                <a16:creationId xmlns:a16="http://schemas.microsoft.com/office/drawing/2014/main" id="{B76585DA-F70E-4CB6-B203-9BDB7203027C}"/>
              </a:ext>
            </a:extLst>
          </p:cNvPr>
          <p:cNvSpPr>
            <a:spLocks noGrp="1"/>
          </p:cNvSpPr>
          <p:nvPr>
            <p:ph type="body" sz="quarter" idx="12"/>
          </p:nvPr>
        </p:nvSpPr>
        <p:spPr>
          <a:xfrm>
            <a:off x="319723" y="1243014"/>
            <a:ext cx="11521440" cy="4935537"/>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0519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1538D"/>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68280472"/>
      </p:ext>
    </p:extLst>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688" r:id="rId14"/>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g3f53e67c54b_0_1"/>
          <p:cNvSpPr txBox="1">
            <a:spLocks noGrp="1"/>
          </p:cNvSpPr>
          <p:nvPr>
            <p:ph type="body" idx="1"/>
          </p:nvPr>
        </p:nvSpPr>
        <p:spPr>
          <a:xfrm>
            <a:off x="413405" y="1488471"/>
            <a:ext cx="5949200" cy="660630"/>
          </a:xfrm>
          <a:prstGeom prst="rect">
            <a:avLst/>
          </a:prstGeom>
          <a:noFill/>
          <a:ln>
            <a:noFill/>
          </a:ln>
        </p:spPr>
        <p:txBody>
          <a:bodyPr spcFirstLastPara="1" wrap="square" lIns="0" tIns="0" rIns="0" bIns="0" anchor="t" anchorCtr="0">
            <a:spAutoFit/>
          </a:bodyPr>
          <a:lstStyle/>
          <a:p>
            <a:pPr marL="0" indent="0">
              <a:buNone/>
            </a:pPr>
            <a:endParaRPr lang="en-US" sz="2133" b="1" dirty="0">
              <a:solidFill>
                <a:srgbClr val="BDDCE0"/>
              </a:solidFill>
              <a:latin typeface="Helvetica Neue"/>
              <a:ea typeface="Helvetica Neue"/>
              <a:cs typeface="Helvetica Neue"/>
              <a:sym typeface="Helvetica Neue"/>
            </a:endParaRPr>
          </a:p>
          <a:p>
            <a:pPr marL="0" indent="0">
              <a:buNone/>
            </a:pPr>
            <a:r>
              <a:rPr lang="en" sz="1600" dirty="0">
                <a:solidFill>
                  <a:schemeClr val="lt1"/>
                </a:solidFill>
                <a:latin typeface="Helvetica Neue"/>
                <a:ea typeface="Helvetica Neue"/>
                <a:cs typeface="Helvetica Neue"/>
                <a:sym typeface="Helvetica Neue"/>
              </a:rPr>
              <a:t>September 16, 2026</a:t>
            </a:r>
            <a:endParaRPr sz="1600" dirty="0">
              <a:solidFill>
                <a:schemeClr val="lt1"/>
              </a:solidFill>
              <a:latin typeface="Helvetica Neue"/>
              <a:ea typeface="Helvetica Neue"/>
              <a:cs typeface="Helvetica Neue"/>
              <a:sym typeface="Helvetica Neue"/>
            </a:endParaRPr>
          </a:p>
        </p:txBody>
      </p:sp>
      <p:sp>
        <p:nvSpPr>
          <p:cNvPr id="74" name="Google Shape;74;g3f53e67c54b_0_1"/>
          <p:cNvSpPr txBox="1">
            <a:spLocks noGrp="1"/>
          </p:cNvSpPr>
          <p:nvPr>
            <p:ph type="title"/>
          </p:nvPr>
        </p:nvSpPr>
        <p:spPr>
          <a:xfrm>
            <a:off x="415600" y="654967"/>
            <a:ext cx="6001600" cy="1292662"/>
          </a:xfrm>
          <a:prstGeom prst="rect">
            <a:avLst/>
          </a:prstGeom>
          <a:noFill/>
          <a:ln>
            <a:noFill/>
          </a:ln>
        </p:spPr>
        <p:txBody>
          <a:bodyPr spcFirstLastPara="1" wrap="square" lIns="0" tIns="0" rIns="0" bIns="0" anchor="t" anchorCtr="0">
            <a:spAutoFit/>
          </a:bodyPr>
          <a:lstStyle/>
          <a:p>
            <a:r>
              <a:rPr lang="en" b="1" dirty="0">
                <a:solidFill>
                  <a:schemeClr val="lt1"/>
                </a:solidFill>
                <a:latin typeface="Helvetica Neue"/>
                <a:ea typeface="Helvetica Neue"/>
                <a:cs typeface="Helvetica Neue"/>
                <a:sym typeface="Helvetica Neue"/>
              </a:rPr>
              <a:t>PhilaPort’s Clean Course </a:t>
            </a:r>
            <a:br>
              <a:rPr lang="en" b="1" dirty="0">
                <a:solidFill>
                  <a:schemeClr val="lt1"/>
                </a:solidFill>
                <a:latin typeface="Helvetica Neue"/>
                <a:ea typeface="Helvetica Neue"/>
                <a:cs typeface="Helvetica Neue"/>
                <a:sym typeface="Helvetica Neue"/>
              </a:rPr>
            </a:br>
            <a:r>
              <a:rPr lang="en" b="1" dirty="0">
                <a:solidFill>
                  <a:srgbClr val="BDDCE0"/>
                </a:solidFill>
                <a:latin typeface="Helvetica Neue"/>
                <a:ea typeface="Helvetica Neue"/>
                <a:cs typeface="Helvetica Neue"/>
                <a:sym typeface="Helvetica Neue"/>
              </a:rPr>
              <a:t>Whitman Council Presentation</a:t>
            </a:r>
            <a:br>
              <a:rPr lang="en" b="1" dirty="0">
                <a:solidFill>
                  <a:schemeClr val="lt1"/>
                </a:solidFill>
                <a:latin typeface="Helvetica Neue"/>
                <a:ea typeface="Helvetica Neue"/>
                <a:cs typeface="Helvetica Neue"/>
                <a:sym typeface="Helvetica Neue"/>
              </a:rPr>
            </a:br>
            <a:endParaRPr b="1" dirty="0">
              <a:solidFill>
                <a:schemeClr val="lt1"/>
              </a:solidFill>
              <a:latin typeface="Helvetica Neue"/>
              <a:ea typeface="Helvetica Neue"/>
              <a:cs typeface="Helvetica Neue"/>
              <a:sym typeface="Helvetica Neue"/>
            </a:endParaRPr>
          </a:p>
        </p:txBody>
      </p:sp>
      <p:pic>
        <p:nvPicPr>
          <p:cNvPr id="75" name="Google Shape;75;g3f53e67c54b_0_1" title="KStrat_Logo_RED.png"/>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1889582" y="6069569"/>
            <a:ext cx="1653780" cy="488456"/>
          </a:xfrm>
          <a:prstGeom prst="rect">
            <a:avLst/>
          </a:prstGeom>
          <a:noFill/>
          <a:ln>
            <a:noFill/>
          </a:ln>
        </p:spPr>
      </p:pic>
      <p:cxnSp>
        <p:nvCxnSpPr>
          <p:cNvPr id="76" name="Google Shape;76;g3f53e67c54b_0_1"/>
          <p:cNvCxnSpPr/>
          <p:nvPr/>
        </p:nvCxnSpPr>
        <p:spPr>
          <a:xfrm>
            <a:off x="8219717" y="9114093"/>
            <a:ext cx="858400" cy="0"/>
          </a:xfrm>
          <a:prstGeom prst="straightConnector1">
            <a:avLst/>
          </a:prstGeom>
          <a:noFill/>
          <a:ln w="19050" cap="flat" cmpd="sng">
            <a:solidFill>
              <a:srgbClr val="F04923"/>
            </a:solidFill>
            <a:prstDash val="dash"/>
            <a:round/>
            <a:headEnd type="oval" w="med" len="med"/>
            <a:tailEnd type="oval" w="med" len="med"/>
          </a:ln>
        </p:spPr>
      </p:cxnSp>
      <p:pic>
        <p:nvPicPr>
          <p:cNvPr id="77" name="Google Shape;77;g3f53e67c54b_0_1" title="The_logo_of_Jacobs_Engineering_Group.png"/>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415600" y="6203609"/>
            <a:ext cx="1285509" cy="300023"/>
          </a:xfrm>
          <a:prstGeom prst="rect">
            <a:avLst/>
          </a:prstGeom>
          <a:noFill/>
          <a:ln>
            <a:noFill/>
          </a:ln>
        </p:spPr>
      </p:pic>
      <p:pic>
        <p:nvPicPr>
          <p:cNvPr id="78" name="Google Shape;78;g3f53e67c54b_0_1"/>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6820802" y="1"/>
            <a:ext cx="5371197" cy="6858001"/>
          </a:xfrm>
          <a:prstGeom prst="rect">
            <a:avLst/>
          </a:prstGeom>
          <a:noFill/>
          <a:ln>
            <a:noFill/>
          </a:ln>
        </p:spPr>
      </p:pic>
      <p:pic>
        <p:nvPicPr>
          <p:cNvPr id="79" name="Google Shape;79;g3f53e67c54b_0_1"/>
          <p:cNvPicPr preferRelativeResize="0"/>
          <p:nvPr/>
        </p:nvPicPr>
        <p:blipFill>
          <a:blip r:embed="rId6" cstate="print">
            <a:alphaModFix/>
            <a:extLst>
              <a:ext uri="{28A0092B-C50C-407E-A947-70E740481C1C}">
                <a14:useLocalDpi xmlns:a14="http://schemas.microsoft.com/office/drawing/2010/main"/>
              </a:ext>
            </a:extLst>
          </a:blip>
          <a:stretch>
            <a:fillRect/>
          </a:stretch>
        </p:blipFill>
        <p:spPr>
          <a:xfrm>
            <a:off x="3731833" y="6067526"/>
            <a:ext cx="858400" cy="436108"/>
          </a:xfrm>
          <a:prstGeom prst="rect">
            <a:avLst/>
          </a:prstGeom>
          <a:noFill/>
          <a:ln>
            <a:noFill/>
          </a:ln>
        </p:spPr>
      </p:pic>
      <p:pic>
        <p:nvPicPr>
          <p:cNvPr id="80" name="Google Shape;80;g3f53e67c54b_0_1" title="philaport_clean_course_white_transparent_cleanedge.png"/>
          <p:cNvPicPr preferRelativeResize="0"/>
          <p:nvPr/>
        </p:nvPicPr>
        <p:blipFill>
          <a:blip r:embed="rId7" cstate="print">
            <a:alphaModFix/>
            <a:extLst>
              <a:ext uri="{28A0092B-C50C-407E-A947-70E740481C1C}">
                <a14:useLocalDpi xmlns:a14="http://schemas.microsoft.com/office/drawing/2010/main"/>
              </a:ext>
            </a:extLst>
          </a:blip>
          <a:stretch>
            <a:fillRect/>
          </a:stretch>
        </p:blipFill>
        <p:spPr>
          <a:xfrm>
            <a:off x="415599" y="4965721"/>
            <a:ext cx="1865600" cy="83494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4E2997F6-1760-5619-747F-5CD76B46E083}"/>
            </a:ext>
          </a:extLst>
        </p:cNvPr>
        <p:cNvGrpSpPr/>
        <p:nvPr/>
      </p:nvGrpSpPr>
      <p:grpSpPr>
        <a:xfrm>
          <a:off x="0" y="0"/>
          <a:ext cx="0" cy="0"/>
          <a:chOff x="0" y="0"/>
          <a:chExt cx="0" cy="0"/>
        </a:xfrm>
      </p:grpSpPr>
      <p:sp>
        <p:nvSpPr>
          <p:cNvPr id="85" name="Google Shape;85;p2">
            <a:extLst>
              <a:ext uri="{FF2B5EF4-FFF2-40B4-BE49-F238E27FC236}">
                <a16:creationId xmlns:a16="http://schemas.microsoft.com/office/drawing/2014/main" id="{6BF36E24-AE41-546C-330B-2A1AA2B2F983}"/>
              </a:ext>
            </a:extLst>
          </p:cNvPr>
          <p:cNvSpPr txBox="1">
            <a:spLocks noGrp="1"/>
          </p:cNvSpPr>
          <p:nvPr>
            <p:ph type="title" idx="4294967295"/>
          </p:nvPr>
        </p:nvSpPr>
        <p:spPr>
          <a:xfrm>
            <a:off x="504825" y="323850"/>
            <a:ext cx="6000750" cy="615553"/>
          </a:xfrm>
          <a:prstGeom prst="rect">
            <a:avLst/>
          </a:prstGeom>
          <a:noFill/>
          <a:ln>
            <a:noFill/>
          </a:ln>
        </p:spPr>
        <p:txBody>
          <a:bodyPr spcFirstLastPara="1" vert="horz" wrap="square" lIns="0" tIns="0" rIns="0" bIns="0" rtlCol="0" anchor="t" anchorCtr="0">
            <a:spAutoFit/>
          </a:bodyPr>
          <a:lstStyle/>
          <a:p>
            <a:pPr>
              <a:lnSpc>
                <a:spcPct val="100000"/>
              </a:lnSpc>
              <a:spcBef>
                <a:spcPts val="0"/>
              </a:spcBef>
              <a:buSzPts val="2800"/>
            </a:pPr>
            <a:r>
              <a:rPr lang="en-US" sz="4000" dirty="0">
                <a:solidFill>
                  <a:srgbClr val="11538D"/>
                </a:solidFill>
                <a:latin typeface="Helvetica Neue"/>
                <a:ea typeface="Helvetica Neue"/>
                <a:cs typeface="Helvetica Neue"/>
                <a:sym typeface="Helvetica Neue"/>
              </a:rPr>
              <a:t>Agenda</a:t>
            </a:r>
            <a:endParaRPr dirty="0">
              <a:solidFill>
                <a:srgbClr val="11538D"/>
              </a:solidFill>
              <a:latin typeface="Helvetica Neue"/>
              <a:ea typeface="Helvetica Neue"/>
              <a:cs typeface="Helvetica Neue"/>
              <a:sym typeface="Helvetica Neue"/>
            </a:endParaRPr>
          </a:p>
        </p:txBody>
      </p:sp>
      <p:sp>
        <p:nvSpPr>
          <p:cNvPr id="87" name="Google Shape;87;p2">
            <a:extLst>
              <a:ext uri="{FF2B5EF4-FFF2-40B4-BE49-F238E27FC236}">
                <a16:creationId xmlns:a16="http://schemas.microsoft.com/office/drawing/2014/main" id="{AAEBEB47-2070-B3DB-F6E8-392CD1C1F35C}"/>
              </a:ext>
            </a:extLst>
          </p:cNvPr>
          <p:cNvSpPr txBox="1">
            <a:spLocks noGrp="1"/>
          </p:cNvSpPr>
          <p:nvPr>
            <p:ph type="sldNum" idx="4294967295"/>
          </p:nvPr>
        </p:nvSpPr>
        <p:spPr>
          <a:xfrm>
            <a:off x="11460163" y="6218238"/>
            <a:ext cx="731837" cy="523875"/>
          </a:xfrm>
          <a:prstGeom prst="rect">
            <a:avLst/>
          </a:prstGeom>
          <a:noFill/>
          <a:ln>
            <a:noFill/>
          </a:ln>
        </p:spPr>
        <p:txBody>
          <a:bodyPr spcFirstLastPara="1" vert="horz" wrap="square" lIns="121900" tIns="121900" rIns="121900" bIns="121900" rtlCol="0" anchor="ctr" anchorCtr="0">
            <a:normAutofit/>
          </a:bodyPr>
          <a:lstStyle/>
          <a:p>
            <a:pPr>
              <a:buSzPts val="1000"/>
            </a:pPr>
            <a:fld id="{00000000-1234-1234-1234-123412341234}" type="slidenum">
              <a:rPr lang="en">
                <a:solidFill>
                  <a:schemeClr val="lt1"/>
                </a:solidFill>
              </a:rPr>
              <a:pPr>
                <a:buSzPts val="1000"/>
              </a:pPr>
              <a:t>2</a:t>
            </a:fld>
            <a:endParaRPr>
              <a:solidFill>
                <a:schemeClr val="lt1"/>
              </a:solidFill>
            </a:endParaRPr>
          </a:p>
        </p:txBody>
      </p:sp>
      <p:sp>
        <p:nvSpPr>
          <p:cNvPr id="2" name="Google Shape;86;p17">
            <a:extLst>
              <a:ext uri="{FF2B5EF4-FFF2-40B4-BE49-F238E27FC236}">
                <a16:creationId xmlns:a16="http://schemas.microsoft.com/office/drawing/2014/main" id="{4FB72DB8-6D32-CDA6-D967-1BF96FFF3669}"/>
              </a:ext>
            </a:extLst>
          </p:cNvPr>
          <p:cNvSpPr txBox="1">
            <a:spLocks/>
          </p:cNvSpPr>
          <p:nvPr/>
        </p:nvSpPr>
        <p:spPr>
          <a:xfrm>
            <a:off x="415534" y="1489701"/>
            <a:ext cx="7360148" cy="5427086"/>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L="457200" marR="0" lvl="0" indent="-342900" algn="l" rtl="0" eaLnBrk="1" hangingPunct="1">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2pPr>
            <a:lvl3pPr marL="1371600" marR="0" lvl="2"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3pPr>
            <a:lvl4pPr marL="1828800" marR="0" lvl="3"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4pPr>
            <a:lvl5pPr marL="2286000" marR="0" lvl="4"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5pPr>
            <a:lvl6pPr marL="2743200" marR="0" lvl="5"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6pPr>
            <a:lvl7pPr marL="3200400" marR="0" lvl="6"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7pPr>
            <a:lvl8pPr marL="3657600" marR="0" lvl="7"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8pPr>
            <a:lvl9pPr marL="4114800" marR="0" lvl="8"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9pPr>
          </a:lstStyle>
          <a:p>
            <a:pPr marL="342900" defTabSz="914400">
              <a:lnSpc>
                <a:spcPct val="200000"/>
              </a:lnSpc>
              <a:buClr>
                <a:schemeClr val="bg1"/>
              </a:buClr>
              <a:buSzPts val="1100"/>
              <a:buFont typeface="Arial" panose="020B0604020202020204" pitchFamily="34" charset="0"/>
              <a:buChar char="•"/>
            </a:pPr>
            <a:r>
              <a:rPr lang="en-US" sz="2000" dirty="0">
                <a:solidFill>
                  <a:schemeClr val="bg1"/>
                </a:solidFill>
                <a:latin typeface="Helvetica Neue" panose="020B0604020202020204" charset="0"/>
              </a:rPr>
              <a:t>PhilaPort Overview</a:t>
            </a:r>
          </a:p>
          <a:p>
            <a:pPr marL="342900" defTabSz="914400">
              <a:lnSpc>
                <a:spcPct val="200000"/>
              </a:lnSpc>
              <a:buClr>
                <a:schemeClr val="bg1"/>
              </a:buClr>
              <a:buSzPts val="1100"/>
              <a:buFont typeface="Arial" panose="020B0604020202020204" pitchFamily="34" charset="0"/>
              <a:buChar char="•"/>
            </a:pPr>
            <a:r>
              <a:rPr lang="en-US" sz="2000" dirty="0">
                <a:solidFill>
                  <a:schemeClr val="bg1"/>
                </a:solidFill>
                <a:latin typeface="Helvetica Neue" panose="020B0604020202020204" charset="0"/>
              </a:rPr>
              <a:t>EPA Clean Ports Program Introduction</a:t>
            </a:r>
          </a:p>
          <a:p>
            <a:pPr marL="342900" defTabSz="914400">
              <a:lnSpc>
                <a:spcPct val="200000"/>
              </a:lnSpc>
              <a:buClr>
                <a:schemeClr val="bg1"/>
              </a:buClr>
              <a:buSzPts val="1100"/>
              <a:buFont typeface="Arial" panose="020B0604020202020204" pitchFamily="34" charset="0"/>
              <a:buChar char="•"/>
            </a:pPr>
            <a:r>
              <a:rPr lang="en-US" sz="2000" dirty="0">
                <a:solidFill>
                  <a:schemeClr val="bg1"/>
                </a:solidFill>
                <a:latin typeface="Helvetica Neue" panose="020B0604020202020204" charset="0"/>
              </a:rPr>
              <a:t>Recent Zero Emissions Equipment Procurement</a:t>
            </a:r>
          </a:p>
          <a:p>
            <a:pPr marL="342900" defTabSz="914400">
              <a:lnSpc>
                <a:spcPct val="200000"/>
              </a:lnSpc>
              <a:buClr>
                <a:schemeClr val="bg1"/>
              </a:buClr>
              <a:buSzPts val="1100"/>
              <a:buFont typeface="Arial" panose="020B0604020202020204" pitchFamily="34" charset="0"/>
              <a:buChar char="•"/>
            </a:pPr>
            <a:r>
              <a:rPr lang="en-US" sz="2000" dirty="0">
                <a:solidFill>
                  <a:schemeClr val="bg1"/>
                </a:solidFill>
                <a:latin typeface="Helvetica Neue" panose="020B0604020202020204" charset="0"/>
              </a:rPr>
              <a:t>Clean Course Planning Framework</a:t>
            </a:r>
          </a:p>
          <a:p>
            <a:pPr marL="342900" defTabSz="914400">
              <a:lnSpc>
                <a:spcPct val="200000"/>
              </a:lnSpc>
              <a:buClr>
                <a:schemeClr val="bg1"/>
              </a:buClr>
              <a:buSzPts val="1100"/>
              <a:buFont typeface="Arial" panose="020B0604020202020204" pitchFamily="34" charset="0"/>
              <a:buChar char="•"/>
            </a:pPr>
            <a:r>
              <a:rPr lang="en-US" sz="2000" dirty="0">
                <a:solidFill>
                  <a:schemeClr val="bg1"/>
                </a:solidFill>
                <a:latin typeface="Helvetica Neue" panose="020B0604020202020204" charset="0"/>
              </a:rPr>
              <a:t>Comments and Questions</a:t>
            </a:r>
          </a:p>
          <a:p>
            <a:pPr marL="342900" defTabSz="914400">
              <a:buClr>
                <a:schemeClr val="dk1"/>
              </a:buClr>
              <a:buSzPts val="1100"/>
            </a:pPr>
            <a:endParaRPr lang="en-US" sz="2000" dirty="0">
              <a:solidFill>
                <a:schemeClr val="bg1"/>
              </a:solidFill>
              <a:latin typeface="Helvetica Neue" panose="020B0604020202020204" charset="0"/>
            </a:endParaRPr>
          </a:p>
          <a:p>
            <a:pPr marL="342900" defTabSz="914400">
              <a:buClr>
                <a:schemeClr val="dk1"/>
              </a:buClr>
              <a:buSzPts val="1100"/>
            </a:pPr>
            <a:endParaRPr lang="en-US" sz="2000" b="0" i="0" dirty="0">
              <a:solidFill>
                <a:schemeClr val="bg1"/>
              </a:solidFill>
              <a:effectLst/>
              <a:latin typeface="Helvetica Neue" panose="020B0604020202020204" charset="0"/>
            </a:endParaRPr>
          </a:p>
          <a:p>
            <a:pPr marL="342900" defTabSz="914400">
              <a:buClr>
                <a:schemeClr val="dk1"/>
              </a:buClr>
              <a:buSzPts val="1100"/>
            </a:pPr>
            <a:endParaRPr lang="en-US" sz="2000" b="0" i="0" dirty="0">
              <a:solidFill>
                <a:schemeClr val="bg1"/>
              </a:solidFill>
              <a:effectLst/>
              <a:latin typeface="Helvetica Neue" panose="020B0604020202020204" charset="0"/>
            </a:endParaRPr>
          </a:p>
          <a:p>
            <a:pPr marL="342900" defTabSz="914400">
              <a:buClr>
                <a:schemeClr val="dk1"/>
              </a:buClr>
              <a:buSzPts val="1100"/>
            </a:pPr>
            <a:endParaRPr lang="en-US" sz="2000" dirty="0">
              <a:solidFill>
                <a:schemeClr val="bg1"/>
              </a:solidFill>
              <a:latin typeface="Helvetica Neue" panose="020B0604020202020204" charset="0"/>
            </a:endParaRPr>
          </a:p>
          <a:p>
            <a:pPr marL="0" indent="0" defTabSz="914400">
              <a:spcBef>
                <a:spcPts val="1333"/>
              </a:spcBef>
              <a:spcAft>
                <a:spcPts val="1333"/>
              </a:spcAft>
              <a:buClr>
                <a:schemeClr val="dk1"/>
              </a:buClr>
              <a:buSzPts val="1100"/>
              <a:buFont typeface="Arial"/>
              <a:buNone/>
            </a:pPr>
            <a:endParaRPr lang="en-US" sz="2000" kern="0" dirty="0">
              <a:solidFill>
                <a:schemeClr val="lt1"/>
              </a:solidFill>
              <a:latin typeface="Inter"/>
              <a:ea typeface="Inter"/>
              <a:cs typeface="Inter"/>
              <a:sym typeface="Inter"/>
            </a:endParaRPr>
          </a:p>
        </p:txBody>
      </p:sp>
      <p:pic>
        <p:nvPicPr>
          <p:cNvPr id="4" name="Picture 3">
            <a:extLst>
              <a:ext uri="{FF2B5EF4-FFF2-40B4-BE49-F238E27FC236}">
                <a16:creationId xmlns:a16="http://schemas.microsoft.com/office/drawing/2014/main" id="{DE7E5C64-B3B0-3845-87CD-CFBF31C58A6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48936" y="1498625"/>
            <a:ext cx="5154279" cy="3869674"/>
          </a:xfrm>
          <a:prstGeom prst="rect">
            <a:avLst/>
          </a:prstGeom>
        </p:spPr>
      </p:pic>
    </p:spTree>
    <p:extLst>
      <p:ext uri="{BB962C8B-B14F-4D97-AF65-F5344CB8AC3E}">
        <p14:creationId xmlns:p14="http://schemas.microsoft.com/office/powerpoint/2010/main" val="783093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157A35DD-EC96-5236-B1A3-EB9E3122A29F}"/>
            </a:ext>
          </a:extLst>
        </p:cNvPr>
        <p:cNvGrpSpPr/>
        <p:nvPr/>
      </p:nvGrpSpPr>
      <p:grpSpPr>
        <a:xfrm>
          <a:off x="0" y="0"/>
          <a:ext cx="0" cy="0"/>
          <a:chOff x="0" y="0"/>
          <a:chExt cx="0" cy="0"/>
        </a:xfrm>
      </p:grpSpPr>
      <p:sp>
        <p:nvSpPr>
          <p:cNvPr id="85" name="Google Shape;85;p2">
            <a:extLst>
              <a:ext uri="{FF2B5EF4-FFF2-40B4-BE49-F238E27FC236}">
                <a16:creationId xmlns:a16="http://schemas.microsoft.com/office/drawing/2014/main" id="{A866A821-7B86-56AC-E269-2480DB7ADA4E}"/>
              </a:ext>
            </a:extLst>
          </p:cNvPr>
          <p:cNvSpPr txBox="1">
            <a:spLocks noGrp="1"/>
          </p:cNvSpPr>
          <p:nvPr>
            <p:ph type="title" idx="4294967295"/>
          </p:nvPr>
        </p:nvSpPr>
        <p:spPr>
          <a:xfrm>
            <a:off x="504825" y="323850"/>
            <a:ext cx="11227100" cy="615553"/>
          </a:xfrm>
          <a:prstGeom prst="rect">
            <a:avLst/>
          </a:prstGeom>
          <a:noFill/>
          <a:ln>
            <a:noFill/>
          </a:ln>
        </p:spPr>
        <p:txBody>
          <a:bodyPr spcFirstLastPara="1" vert="horz" wrap="square" lIns="0" tIns="0" rIns="0" bIns="0" rtlCol="0" anchor="t" anchorCtr="0">
            <a:spAutoFit/>
          </a:bodyPr>
          <a:lstStyle/>
          <a:p>
            <a:pPr>
              <a:lnSpc>
                <a:spcPct val="100000"/>
              </a:lnSpc>
              <a:spcBef>
                <a:spcPts val="0"/>
              </a:spcBef>
              <a:buSzPts val="2800"/>
            </a:pPr>
            <a:r>
              <a:rPr lang="en-US" sz="4000" dirty="0">
                <a:solidFill>
                  <a:srgbClr val="11538D"/>
                </a:solidFill>
                <a:latin typeface="Helvetica Neue"/>
                <a:ea typeface="Helvetica Neue"/>
                <a:cs typeface="Helvetica Neue"/>
                <a:sym typeface="Helvetica Neue"/>
              </a:rPr>
              <a:t>PhilaPort – The Port of Philadelphia</a:t>
            </a:r>
            <a:endParaRPr dirty="0">
              <a:solidFill>
                <a:srgbClr val="11538D"/>
              </a:solidFill>
              <a:latin typeface="Helvetica Neue"/>
              <a:ea typeface="Helvetica Neue"/>
              <a:cs typeface="Helvetica Neue"/>
              <a:sym typeface="Helvetica Neue"/>
            </a:endParaRPr>
          </a:p>
        </p:txBody>
      </p:sp>
      <p:sp>
        <p:nvSpPr>
          <p:cNvPr id="62" name="Content Placeholder 2">
            <a:extLst>
              <a:ext uri="{FF2B5EF4-FFF2-40B4-BE49-F238E27FC236}">
                <a16:creationId xmlns:a16="http://schemas.microsoft.com/office/drawing/2014/main" id="{ADEC0563-9DD7-34F3-0266-0FBED2E0CA94}"/>
              </a:ext>
            </a:extLst>
          </p:cNvPr>
          <p:cNvSpPr txBox="1">
            <a:spLocks/>
          </p:cNvSpPr>
          <p:nvPr/>
        </p:nvSpPr>
        <p:spPr>
          <a:xfrm>
            <a:off x="2265271" y="3219825"/>
            <a:ext cx="3013135" cy="1674113"/>
          </a:xfrm>
          <a:prstGeom prst="rect">
            <a:avLst/>
          </a:prstGeom>
          <a:solidFill>
            <a:srgbClr val="38A64A"/>
          </a:solidFill>
        </p:spPr>
        <p:txBody>
          <a:bodyPr vert="horz" lIns="228600" tIns="137160" rIns="228600" bIns="228600" rtlCol="0">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1400" b="1" kern="1200">
                <a:solidFill>
                  <a:srgbClr val="2972B8"/>
                </a:solidFill>
                <a:latin typeface="Helvetica LT Std" panose="020B0504020202020204" pitchFamily="34" charset="0"/>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prstClr val="white"/>
                </a:solidFill>
                <a:effectLst/>
                <a:uLnTx/>
                <a:uFillTx/>
                <a:latin typeface="Helvetica LT Std" panose="020B0504020202020204" pitchFamily="34" charset="0"/>
                <a:ea typeface="+mn-ea"/>
                <a:cs typeface="+mn-cs"/>
              </a:rPr>
              <a:t>7.4M</a:t>
            </a:r>
          </a:p>
          <a:p>
            <a:pPr marL="0" marR="0" lvl="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2200" b="1" i="0" u="none" strike="noStrike" kern="1200" cap="none" spc="0" normalizeH="0" baseline="0" noProof="0">
                <a:ln>
                  <a:noFill/>
                </a:ln>
                <a:solidFill>
                  <a:prstClr val="white"/>
                </a:solidFill>
                <a:effectLst/>
                <a:uLnTx/>
                <a:uFillTx/>
                <a:latin typeface="Helvetica LT Std" panose="020B0504020202020204" pitchFamily="34" charset="0"/>
                <a:ea typeface="+mn-ea"/>
                <a:cs typeface="+mn-cs"/>
              </a:rPr>
              <a:t>metric tons</a:t>
            </a:r>
          </a:p>
          <a:p>
            <a:pPr marL="0" marR="0" lvl="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white"/>
                </a:solidFill>
                <a:effectLst/>
                <a:uLnTx/>
                <a:uFillTx/>
                <a:latin typeface="Public Sans Light"/>
                <a:ea typeface="+mn-ea"/>
                <a:cs typeface="+mn-cs"/>
              </a:rPr>
              <a:t>Annual cargo throughput in 2024</a:t>
            </a:r>
          </a:p>
        </p:txBody>
      </p:sp>
      <p:sp>
        <p:nvSpPr>
          <p:cNvPr id="63" name="Content Placeholder 2">
            <a:extLst>
              <a:ext uri="{FF2B5EF4-FFF2-40B4-BE49-F238E27FC236}">
                <a16:creationId xmlns:a16="http://schemas.microsoft.com/office/drawing/2014/main" id="{3011CF2E-2802-B5A7-C516-2A68A010430C}"/>
              </a:ext>
            </a:extLst>
          </p:cNvPr>
          <p:cNvSpPr>
            <a:spLocks noGrp="1"/>
          </p:cNvSpPr>
          <p:nvPr/>
        </p:nvSpPr>
        <p:spPr>
          <a:xfrm>
            <a:off x="7738368" y="1745456"/>
            <a:ext cx="4131461" cy="3367088"/>
          </a:xfrm>
          <a:prstGeom prst="rect">
            <a:avLst/>
          </a:prstGeom>
          <a:solidFill>
            <a:srgbClr val="2972B8"/>
          </a:solidFill>
        </p:spPr>
        <p:txBody>
          <a:bodyPr vert="horz" lIns="228600" tIns="228600" rIns="228600" bIns="228600" rtlCol="0">
            <a:noAutofit/>
          </a:bodyPr>
          <a:lstStyle>
            <a:lvl1pPr marL="0" indent="0" algn="l" defTabSz="914400" rtl="0" eaLnBrk="1" latinLnBrk="0" hangingPunct="1">
              <a:lnSpc>
                <a:spcPct val="90000"/>
              </a:lnSpc>
              <a:spcBef>
                <a:spcPts val="10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2pPr>
            <a:lvl3pPr marL="0" indent="0" algn="l" defTabSz="914400" rtl="0" eaLnBrk="1" latinLnBrk="0" hangingPunct="1">
              <a:lnSpc>
                <a:spcPct val="100000"/>
              </a:lnSpc>
              <a:spcBef>
                <a:spcPts val="500"/>
              </a:spcBef>
              <a:buFont typeface="Arial" panose="020B0604020202020204" pitchFamily="34" charset="0"/>
              <a:buNone/>
              <a:defRPr sz="1400" b="0" kern="1200">
                <a:solidFill>
                  <a:srgbClr val="2972B8"/>
                </a:solidFill>
                <a:latin typeface="Helvetica LT Std" panose="020B0504020202020204" pitchFamily="34" charset="0"/>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3000"/>
              </a:lnSpc>
              <a:spcBef>
                <a:spcPts val="1000"/>
              </a:spcBef>
              <a:spcAft>
                <a:spcPts val="0"/>
              </a:spcAft>
              <a:buClrTx/>
              <a:buSzTx/>
              <a:buFont typeface="Arial" panose="020B0604020202020204" pitchFamily="34" charset="0"/>
              <a:buNone/>
              <a:tabLst/>
              <a:defRPr/>
            </a:pPr>
            <a:r>
              <a:rPr kumimoji="0" lang="en-US" sz="3000" b="1" i="0" u="none" strike="noStrike" kern="1200" cap="none" spc="0" normalizeH="0" baseline="0" noProof="0">
                <a:ln>
                  <a:noFill/>
                </a:ln>
                <a:solidFill>
                  <a:sysClr val="window" lastClr="FFFFFF"/>
                </a:solidFill>
                <a:effectLst/>
                <a:uLnTx/>
                <a:uFillTx/>
                <a:latin typeface="Helvetica LT Std" panose="020B0504020202020204" pitchFamily="34" charset="0"/>
                <a:ea typeface="+mn-ea"/>
                <a:cs typeface="+mn-cs"/>
              </a:rPr>
              <a:t>Major Import</a:t>
            </a:r>
            <a:br>
              <a:rPr kumimoji="0" lang="en-US" sz="3000" b="1" i="0" u="none" strike="noStrike" kern="1200" cap="none" spc="0" normalizeH="0" baseline="0" noProof="0">
                <a:ln>
                  <a:noFill/>
                </a:ln>
                <a:solidFill>
                  <a:sysClr val="window" lastClr="FFFFFF"/>
                </a:solidFill>
                <a:effectLst/>
                <a:uLnTx/>
                <a:uFillTx/>
                <a:latin typeface="Helvetica LT Std" panose="020B0504020202020204" pitchFamily="34" charset="0"/>
                <a:ea typeface="+mn-ea"/>
                <a:cs typeface="+mn-cs"/>
              </a:rPr>
            </a:br>
            <a:r>
              <a:rPr kumimoji="0" lang="en-US" sz="3000" b="1" i="0" u="none" strike="noStrike" kern="1200" cap="none" spc="0" normalizeH="0" baseline="0" noProof="0">
                <a:ln>
                  <a:noFill/>
                </a:ln>
                <a:solidFill>
                  <a:sysClr val="window" lastClr="FFFFFF"/>
                </a:solidFill>
                <a:effectLst/>
                <a:uLnTx/>
                <a:uFillTx/>
                <a:latin typeface="Helvetica LT Std" panose="020B0504020202020204" pitchFamily="34" charset="0"/>
                <a:ea typeface="+mn-ea"/>
                <a:cs typeface="+mn-cs"/>
              </a:rPr>
              <a:t>Commodities</a:t>
            </a:r>
          </a:p>
        </p:txBody>
      </p:sp>
      <p:grpSp>
        <p:nvGrpSpPr>
          <p:cNvPr id="64" name="Group 63">
            <a:extLst>
              <a:ext uri="{FF2B5EF4-FFF2-40B4-BE49-F238E27FC236}">
                <a16:creationId xmlns:a16="http://schemas.microsoft.com/office/drawing/2014/main" id="{6407E97F-2B2E-C1DC-3995-BF6292649A64}"/>
              </a:ext>
            </a:extLst>
          </p:cNvPr>
          <p:cNvGrpSpPr/>
          <p:nvPr/>
        </p:nvGrpSpPr>
        <p:grpSpPr>
          <a:xfrm>
            <a:off x="7972288" y="2860270"/>
            <a:ext cx="1721798" cy="517664"/>
            <a:chOff x="7942524" y="2769837"/>
            <a:chExt cx="1721798" cy="517664"/>
          </a:xfrm>
        </p:grpSpPr>
        <p:sp>
          <p:nvSpPr>
            <p:cNvPr id="120" name="Oval 119">
              <a:extLst>
                <a:ext uri="{FF2B5EF4-FFF2-40B4-BE49-F238E27FC236}">
                  <a16:creationId xmlns:a16="http://schemas.microsoft.com/office/drawing/2014/main" id="{7D43218C-1550-0B1F-D526-00A30BD42954}"/>
                </a:ext>
              </a:extLst>
            </p:cNvPr>
            <p:cNvSpPr/>
            <p:nvPr/>
          </p:nvSpPr>
          <p:spPr>
            <a:xfrm>
              <a:off x="7942524" y="2769837"/>
              <a:ext cx="517664" cy="517664"/>
            </a:xfrm>
            <a:prstGeom prst="ellipse">
              <a:avLst/>
            </a:prstGeom>
            <a:solidFill>
              <a:srgbClr val="BDDBE7"/>
            </a:solidFill>
            <a:ln w="190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21" name="TextBox 10">
              <a:extLst>
                <a:ext uri="{FF2B5EF4-FFF2-40B4-BE49-F238E27FC236}">
                  <a16:creationId xmlns:a16="http://schemas.microsoft.com/office/drawing/2014/main" id="{5DDB3382-BD7D-005F-B372-D2531F2B428F}"/>
                </a:ext>
              </a:extLst>
            </p:cNvPr>
            <p:cNvSpPr txBox="1"/>
            <p:nvPr/>
          </p:nvSpPr>
          <p:spPr>
            <a:xfrm>
              <a:off x="8460188" y="2874781"/>
              <a:ext cx="1204134" cy="30777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Public Sans Light"/>
                  <a:ea typeface="+mn-ea"/>
                  <a:cs typeface="+mn-cs"/>
                </a:rPr>
                <a:t>Containers</a:t>
              </a:r>
            </a:p>
          </p:txBody>
        </p:sp>
      </p:grpSp>
      <p:grpSp>
        <p:nvGrpSpPr>
          <p:cNvPr id="65" name="Group 64">
            <a:extLst>
              <a:ext uri="{FF2B5EF4-FFF2-40B4-BE49-F238E27FC236}">
                <a16:creationId xmlns:a16="http://schemas.microsoft.com/office/drawing/2014/main" id="{5180B760-E847-B555-3C90-07E876493A07}"/>
              </a:ext>
            </a:extLst>
          </p:cNvPr>
          <p:cNvGrpSpPr/>
          <p:nvPr/>
        </p:nvGrpSpPr>
        <p:grpSpPr>
          <a:xfrm>
            <a:off x="7972288" y="3563960"/>
            <a:ext cx="1721798" cy="517664"/>
            <a:chOff x="7942524" y="3485454"/>
            <a:chExt cx="1721798" cy="517664"/>
          </a:xfrm>
        </p:grpSpPr>
        <p:sp>
          <p:nvSpPr>
            <p:cNvPr id="118" name="Oval 117">
              <a:extLst>
                <a:ext uri="{FF2B5EF4-FFF2-40B4-BE49-F238E27FC236}">
                  <a16:creationId xmlns:a16="http://schemas.microsoft.com/office/drawing/2014/main" id="{7ADB2132-1972-7E9D-EFB8-7949B950764C}"/>
                </a:ext>
              </a:extLst>
            </p:cNvPr>
            <p:cNvSpPr/>
            <p:nvPr/>
          </p:nvSpPr>
          <p:spPr>
            <a:xfrm>
              <a:off x="7942524" y="3485454"/>
              <a:ext cx="517664" cy="517664"/>
            </a:xfrm>
            <a:prstGeom prst="ellipse">
              <a:avLst/>
            </a:prstGeom>
            <a:solidFill>
              <a:srgbClr val="BDDBE7"/>
            </a:solidFill>
            <a:ln w="190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19" name="TextBox 12">
              <a:extLst>
                <a:ext uri="{FF2B5EF4-FFF2-40B4-BE49-F238E27FC236}">
                  <a16:creationId xmlns:a16="http://schemas.microsoft.com/office/drawing/2014/main" id="{D712C502-EBE6-C435-A1AA-B4132CB6311D}"/>
                </a:ext>
              </a:extLst>
            </p:cNvPr>
            <p:cNvSpPr txBox="1"/>
            <p:nvPr/>
          </p:nvSpPr>
          <p:spPr>
            <a:xfrm>
              <a:off x="8460188" y="3518583"/>
              <a:ext cx="1204134" cy="45140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1400"/>
                </a:lnSpc>
                <a:spcBef>
                  <a:spcPts val="0"/>
                </a:spcBef>
                <a:spcAft>
                  <a:spcPts val="700"/>
                </a:spcAft>
                <a:buClrTx/>
                <a:buSzTx/>
                <a:buFontTx/>
                <a:buNone/>
                <a:tabLst/>
                <a:defRPr/>
              </a:pPr>
              <a:r>
                <a:rPr kumimoji="0" lang="en-US" sz="1400" b="0" i="0" u="none" strike="noStrike" kern="1200" cap="none" spc="0" normalizeH="0" baseline="0" noProof="0">
                  <a:ln>
                    <a:noFill/>
                  </a:ln>
                  <a:solidFill>
                    <a:prstClr val="white"/>
                  </a:solidFill>
                  <a:effectLst/>
                  <a:uLnTx/>
                  <a:uFillTx/>
                  <a:latin typeface="Public Sans Light"/>
                  <a:ea typeface="+mn-ea"/>
                  <a:cs typeface="+mn-cs"/>
                </a:rPr>
                <a:t>Forest products</a:t>
              </a:r>
              <a:endParaRPr kumimoji="0" lang="en-US" sz="1400" b="0" i="0" u="none" strike="noStrike" kern="1200" cap="none" spc="0" normalizeH="0" baseline="0" noProof="0">
                <a:ln>
                  <a:noFill/>
                </a:ln>
                <a:solidFill>
                  <a:srgbClr val="2972B8"/>
                </a:solidFill>
                <a:effectLst/>
                <a:uLnTx/>
                <a:uFillTx/>
                <a:latin typeface="Public Sans Light"/>
                <a:ea typeface="+mn-ea"/>
                <a:cs typeface="+mn-cs"/>
              </a:endParaRPr>
            </a:p>
          </p:txBody>
        </p:sp>
      </p:grpSp>
      <p:grpSp>
        <p:nvGrpSpPr>
          <p:cNvPr id="66" name="Group 65">
            <a:extLst>
              <a:ext uri="{FF2B5EF4-FFF2-40B4-BE49-F238E27FC236}">
                <a16:creationId xmlns:a16="http://schemas.microsoft.com/office/drawing/2014/main" id="{E40E364F-79BA-63AD-33F4-5B7C1240EE13}"/>
              </a:ext>
            </a:extLst>
          </p:cNvPr>
          <p:cNvGrpSpPr/>
          <p:nvPr/>
        </p:nvGrpSpPr>
        <p:grpSpPr>
          <a:xfrm>
            <a:off x="7972288" y="4267651"/>
            <a:ext cx="1821678" cy="517664"/>
            <a:chOff x="7942524" y="4177218"/>
            <a:chExt cx="1821678" cy="517664"/>
          </a:xfrm>
        </p:grpSpPr>
        <p:sp>
          <p:nvSpPr>
            <p:cNvPr id="116" name="Oval 115">
              <a:extLst>
                <a:ext uri="{FF2B5EF4-FFF2-40B4-BE49-F238E27FC236}">
                  <a16:creationId xmlns:a16="http://schemas.microsoft.com/office/drawing/2014/main" id="{B70E29F0-6AE4-B267-4041-27D998370CCC}"/>
                </a:ext>
              </a:extLst>
            </p:cNvPr>
            <p:cNvSpPr/>
            <p:nvPr/>
          </p:nvSpPr>
          <p:spPr>
            <a:xfrm>
              <a:off x="7942524" y="4177218"/>
              <a:ext cx="517664" cy="517664"/>
            </a:xfrm>
            <a:prstGeom prst="ellipse">
              <a:avLst/>
            </a:prstGeom>
            <a:solidFill>
              <a:srgbClr val="BDDBE7"/>
            </a:solidFill>
            <a:ln w="190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17" name="TextBox 14">
              <a:extLst>
                <a:ext uri="{FF2B5EF4-FFF2-40B4-BE49-F238E27FC236}">
                  <a16:creationId xmlns:a16="http://schemas.microsoft.com/office/drawing/2014/main" id="{C06D6D54-17DB-0E69-806D-69D98256BFC5}"/>
                </a:ext>
              </a:extLst>
            </p:cNvPr>
            <p:cNvSpPr txBox="1"/>
            <p:nvPr/>
          </p:nvSpPr>
          <p:spPr>
            <a:xfrm>
              <a:off x="8460188" y="4300116"/>
              <a:ext cx="1304014" cy="27186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1400"/>
                </a:lnSpc>
                <a:spcBef>
                  <a:spcPts val="0"/>
                </a:spcBef>
                <a:spcAft>
                  <a:spcPts val="700"/>
                </a:spcAft>
                <a:buClrTx/>
                <a:buSzTx/>
                <a:buFontTx/>
                <a:buNone/>
                <a:tabLst/>
                <a:defRPr/>
              </a:pPr>
              <a:r>
                <a:rPr kumimoji="0" lang="en-US" sz="1400" b="0" i="0" u="none" strike="noStrike" kern="1200" cap="none" spc="0" normalizeH="0" baseline="0" noProof="0">
                  <a:ln>
                    <a:noFill/>
                  </a:ln>
                  <a:solidFill>
                    <a:prstClr val="white"/>
                  </a:solidFill>
                  <a:effectLst/>
                  <a:uLnTx/>
                  <a:uFillTx/>
                  <a:latin typeface="Public Sans Light"/>
                  <a:ea typeface="+mn-ea"/>
                  <a:cs typeface="+mn-cs"/>
                </a:rPr>
                <a:t>Automobiles</a:t>
              </a:r>
              <a:endParaRPr kumimoji="0" lang="en-US" sz="1400" b="0" i="0" u="none" strike="noStrike" kern="1200" cap="none" spc="0" normalizeH="0" baseline="0" noProof="0">
                <a:ln>
                  <a:noFill/>
                </a:ln>
                <a:solidFill>
                  <a:srgbClr val="2972B8"/>
                </a:solidFill>
                <a:effectLst/>
                <a:uLnTx/>
                <a:uFillTx/>
                <a:latin typeface="Public Sans Light"/>
                <a:ea typeface="+mn-ea"/>
                <a:cs typeface="+mn-cs"/>
              </a:endParaRPr>
            </a:p>
          </p:txBody>
        </p:sp>
      </p:grpSp>
      <p:grpSp>
        <p:nvGrpSpPr>
          <p:cNvPr id="67" name="Group 66">
            <a:extLst>
              <a:ext uri="{FF2B5EF4-FFF2-40B4-BE49-F238E27FC236}">
                <a16:creationId xmlns:a16="http://schemas.microsoft.com/office/drawing/2014/main" id="{E42606F6-54DF-8A0A-466A-EADFD7AAEBF2}"/>
              </a:ext>
            </a:extLst>
          </p:cNvPr>
          <p:cNvGrpSpPr/>
          <p:nvPr/>
        </p:nvGrpSpPr>
        <p:grpSpPr>
          <a:xfrm>
            <a:off x="9864699" y="2860270"/>
            <a:ext cx="1721798" cy="517664"/>
            <a:chOff x="7942524" y="2769837"/>
            <a:chExt cx="1721798" cy="517664"/>
          </a:xfrm>
        </p:grpSpPr>
        <p:sp>
          <p:nvSpPr>
            <p:cNvPr id="114" name="Oval 113">
              <a:extLst>
                <a:ext uri="{FF2B5EF4-FFF2-40B4-BE49-F238E27FC236}">
                  <a16:creationId xmlns:a16="http://schemas.microsoft.com/office/drawing/2014/main" id="{13FF2873-2D4E-CD28-F9CB-0247804C3E1A}"/>
                </a:ext>
              </a:extLst>
            </p:cNvPr>
            <p:cNvSpPr/>
            <p:nvPr/>
          </p:nvSpPr>
          <p:spPr>
            <a:xfrm>
              <a:off x="7942524" y="2769837"/>
              <a:ext cx="517664" cy="517664"/>
            </a:xfrm>
            <a:prstGeom prst="ellipse">
              <a:avLst/>
            </a:prstGeom>
            <a:solidFill>
              <a:srgbClr val="BDDBE7"/>
            </a:solidFill>
            <a:ln w="190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15" name="TextBox 20">
              <a:extLst>
                <a:ext uri="{FF2B5EF4-FFF2-40B4-BE49-F238E27FC236}">
                  <a16:creationId xmlns:a16="http://schemas.microsoft.com/office/drawing/2014/main" id="{B3B28D82-69CD-F07A-5534-E0A7719EB952}"/>
                </a:ext>
              </a:extLst>
            </p:cNvPr>
            <p:cNvSpPr txBox="1"/>
            <p:nvPr/>
          </p:nvSpPr>
          <p:spPr>
            <a:xfrm>
              <a:off x="8460188" y="2874781"/>
              <a:ext cx="1204134" cy="30777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Public Sans Light"/>
                  <a:ea typeface="+mn-ea"/>
                  <a:cs typeface="+mn-cs"/>
                </a:rPr>
                <a:t>Cocoa</a:t>
              </a:r>
              <a:endParaRPr kumimoji="0" lang="en-US" sz="1400" b="0" i="0" u="none" strike="noStrike" kern="1200" cap="none" spc="0" normalizeH="0" baseline="0" noProof="0">
                <a:ln>
                  <a:noFill/>
                </a:ln>
                <a:solidFill>
                  <a:srgbClr val="2972B8"/>
                </a:solidFill>
                <a:effectLst/>
                <a:uLnTx/>
                <a:uFillTx/>
                <a:latin typeface="Public Sans Light"/>
                <a:ea typeface="+mn-ea"/>
                <a:cs typeface="+mn-cs"/>
              </a:endParaRPr>
            </a:p>
          </p:txBody>
        </p:sp>
      </p:grpSp>
      <p:grpSp>
        <p:nvGrpSpPr>
          <p:cNvPr id="68" name="Group 67">
            <a:extLst>
              <a:ext uri="{FF2B5EF4-FFF2-40B4-BE49-F238E27FC236}">
                <a16:creationId xmlns:a16="http://schemas.microsoft.com/office/drawing/2014/main" id="{0DB3381C-C3E3-6D5F-77DE-C52C0B53BE09}"/>
              </a:ext>
            </a:extLst>
          </p:cNvPr>
          <p:cNvGrpSpPr/>
          <p:nvPr/>
        </p:nvGrpSpPr>
        <p:grpSpPr>
          <a:xfrm>
            <a:off x="9864699" y="3563960"/>
            <a:ext cx="1821678" cy="517664"/>
            <a:chOff x="7942524" y="3485454"/>
            <a:chExt cx="1821678" cy="517664"/>
          </a:xfrm>
        </p:grpSpPr>
        <p:sp>
          <p:nvSpPr>
            <p:cNvPr id="112" name="Oval 111">
              <a:extLst>
                <a:ext uri="{FF2B5EF4-FFF2-40B4-BE49-F238E27FC236}">
                  <a16:creationId xmlns:a16="http://schemas.microsoft.com/office/drawing/2014/main" id="{12AF5967-D5D6-3B11-92C8-FF4C22FC9F2F}"/>
                </a:ext>
              </a:extLst>
            </p:cNvPr>
            <p:cNvSpPr/>
            <p:nvPr/>
          </p:nvSpPr>
          <p:spPr>
            <a:xfrm>
              <a:off x="7942524" y="3485454"/>
              <a:ext cx="517664" cy="517664"/>
            </a:xfrm>
            <a:prstGeom prst="ellipse">
              <a:avLst/>
            </a:prstGeom>
            <a:solidFill>
              <a:srgbClr val="BDDBE7"/>
            </a:solidFill>
            <a:ln w="190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13" name="TextBox 23">
              <a:extLst>
                <a:ext uri="{FF2B5EF4-FFF2-40B4-BE49-F238E27FC236}">
                  <a16:creationId xmlns:a16="http://schemas.microsoft.com/office/drawing/2014/main" id="{C5D3118F-186F-69FE-342C-BA1BBEAB93D4}"/>
                </a:ext>
              </a:extLst>
            </p:cNvPr>
            <p:cNvSpPr txBox="1"/>
            <p:nvPr/>
          </p:nvSpPr>
          <p:spPr>
            <a:xfrm>
              <a:off x="8460188" y="3518583"/>
              <a:ext cx="1304014" cy="45140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1400"/>
                </a:lnSpc>
                <a:spcBef>
                  <a:spcPts val="0"/>
                </a:spcBef>
                <a:spcAft>
                  <a:spcPts val="700"/>
                </a:spcAft>
                <a:buClrTx/>
                <a:buSzTx/>
                <a:buFontTx/>
                <a:buNone/>
                <a:tabLst/>
                <a:defRPr/>
              </a:pPr>
              <a:r>
                <a:rPr kumimoji="0" lang="en-US" sz="1400" b="0" i="0" u="none" strike="noStrike" kern="1200" cap="none" spc="0" normalizeH="0" baseline="0" noProof="0">
                  <a:ln>
                    <a:noFill/>
                  </a:ln>
                  <a:solidFill>
                    <a:prstClr val="white"/>
                  </a:solidFill>
                  <a:effectLst/>
                  <a:uLnTx/>
                  <a:uFillTx/>
                  <a:latin typeface="Public Sans Light"/>
                  <a:ea typeface="+mn-ea"/>
                  <a:cs typeface="+mn-cs"/>
                </a:rPr>
                <a:t>Steel/project cargo</a:t>
              </a:r>
              <a:endParaRPr kumimoji="0" lang="en-US" sz="1400" b="0" i="0" u="none" strike="noStrike" kern="1200" cap="none" spc="0" normalizeH="0" baseline="0" noProof="0">
                <a:ln>
                  <a:noFill/>
                </a:ln>
                <a:solidFill>
                  <a:srgbClr val="2972B8"/>
                </a:solidFill>
                <a:effectLst/>
                <a:uLnTx/>
                <a:uFillTx/>
                <a:latin typeface="Public Sans Light"/>
                <a:ea typeface="+mn-ea"/>
                <a:cs typeface="+mn-cs"/>
              </a:endParaRPr>
            </a:p>
          </p:txBody>
        </p:sp>
      </p:grpSp>
      <p:grpSp>
        <p:nvGrpSpPr>
          <p:cNvPr id="69" name="Group 68">
            <a:extLst>
              <a:ext uri="{FF2B5EF4-FFF2-40B4-BE49-F238E27FC236}">
                <a16:creationId xmlns:a16="http://schemas.microsoft.com/office/drawing/2014/main" id="{0FDEE941-B49F-0E35-B6FC-2B2DD59F4284}"/>
              </a:ext>
            </a:extLst>
          </p:cNvPr>
          <p:cNvGrpSpPr/>
          <p:nvPr/>
        </p:nvGrpSpPr>
        <p:grpSpPr>
          <a:xfrm>
            <a:off x="9864699" y="4267651"/>
            <a:ext cx="1821678" cy="517664"/>
            <a:chOff x="7942524" y="4177218"/>
            <a:chExt cx="1821678" cy="517664"/>
          </a:xfrm>
        </p:grpSpPr>
        <p:sp>
          <p:nvSpPr>
            <p:cNvPr id="110" name="Oval 109">
              <a:extLst>
                <a:ext uri="{FF2B5EF4-FFF2-40B4-BE49-F238E27FC236}">
                  <a16:creationId xmlns:a16="http://schemas.microsoft.com/office/drawing/2014/main" id="{E4F125CF-A9B4-EE28-2535-3B49FFF5A28C}"/>
                </a:ext>
              </a:extLst>
            </p:cNvPr>
            <p:cNvSpPr/>
            <p:nvPr/>
          </p:nvSpPr>
          <p:spPr>
            <a:xfrm>
              <a:off x="7942524" y="4177218"/>
              <a:ext cx="517664" cy="517664"/>
            </a:xfrm>
            <a:prstGeom prst="ellipse">
              <a:avLst/>
            </a:prstGeom>
            <a:solidFill>
              <a:srgbClr val="BDDBE7"/>
            </a:solidFill>
            <a:ln w="190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11" name="TextBox 26">
              <a:extLst>
                <a:ext uri="{FF2B5EF4-FFF2-40B4-BE49-F238E27FC236}">
                  <a16:creationId xmlns:a16="http://schemas.microsoft.com/office/drawing/2014/main" id="{894E02A0-9168-981B-EE26-65231A364446}"/>
                </a:ext>
              </a:extLst>
            </p:cNvPr>
            <p:cNvSpPr txBox="1"/>
            <p:nvPr/>
          </p:nvSpPr>
          <p:spPr>
            <a:xfrm>
              <a:off x="8460188" y="4300116"/>
              <a:ext cx="1304014" cy="27186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1400"/>
                </a:lnSpc>
                <a:spcBef>
                  <a:spcPts val="0"/>
                </a:spcBef>
                <a:spcAft>
                  <a:spcPts val="700"/>
                </a:spcAft>
                <a:buClrTx/>
                <a:buSzTx/>
                <a:buFontTx/>
                <a:buNone/>
                <a:tabLst/>
                <a:defRPr/>
              </a:pPr>
              <a:r>
                <a:rPr kumimoji="0" lang="en-US" sz="1400" b="0" i="0" u="none" strike="noStrike" kern="1200" cap="none" spc="0" normalizeH="0" baseline="0" noProof="0">
                  <a:ln>
                    <a:noFill/>
                  </a:ln>
                  <a:solidFill>
                    <a:prstClr val="white"/>
                  </a:solidFill>
                  <a:effectLst/>
                  <a:uLnTx/>
                  <a:uFillTx/>
                  <a:latin typeface="Public Sans Light"/>
                  <a:ea typeface="+mn-ea"/>
                  <a:cs typeface="+mn-cs"/>
                </a:rPr>
                <a:t>Perishables</a:t>
              </a:r>
              <a:endParaRPr kumimoji="0" lang="en-US" sz="1400" b="0" i="0" u="none" strike="noStrike" kern="1200" cap="none" spc="0" normalizeH="0" baseline="0" noProof="0">
                <a:ln>
                  <a:noFill/>
                </a:ln>
                <a:solidFill>
                  <a:srgbClr val="2972B8"/>
                </a:solidFill>
                <a:effectLst/>
                <a:uLnTx/>
                <a:uFillTx/>
                <a:latin typeface="Public Sans Light"/>
                <a:ea typeface="+mn-ea"/>
                <a:cs typeface="+mn-cs"/>
              </a:endParaRPr>
            </a:p>
          </p:txBody>
        </p:sp>
      </p:grpSp>
      <p:sp>
        <p:nvSpPr>
          <p:cNvPr id="70" name="Content Placeholder 2">
            <a:extLst>
              <a:ext uri="{FF2B5EF4-FFF2-40B4-BE49-F238E27FC236}">
                <a16:creationId xmlns:a16="http://schemas.microsoft.com/office/drawing/2014/main" id="{8757B064-B884-01D9-723D-D9CD7BDB3B53}"/>
              </a:ext>
            </a:extLst>
          </p:cNvPr>
          <p:cNvSpPr txBox="1">
            <a:spLocks/>
          </p:cNvSpPr>
          <p:nvPr/>
        </p:nvSpPr>
        <p:spPr>
          <a:xfrm>
            <a:off x="322171" y="4893935"/>
            <a:ext cx="2626423" cy="1402607"/>
          </a:xfrm>
          <a:prstGeom prst="rect">
            <a:avLst/>
          </a:prstGeom>
          <a:solidFill>
            <a:srgbClr val="6F509F"/>
          </a:solidFill>
        </p:spPr>
        <p:txBody>
          <a:bodyPr vert="horz" lIns="228600" tIns="182880" rIns="228600" bIns="228600" rtlCol="0">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1400" b="1" kern="1200">
                <a:solidFill>
                  <a:srgbClr val="2972B8"/>
                </a:solidFill>
                <a:latin typeface="Helvetica LT Std" panose="020B0504020202020204" pitchFamily="34" charset="0"/>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r>
              <a:rPr kumimoji="0" lang="en-US" sz="2200" b="1" i="0" u="none" strike="noStrike" kern="1200" cap="none" spc="0" normalizeH="0" baseline="0" noProof="0">
                <a:ln>
                  <a:noFill/>
                </a:ln>
                <a:solidFill>
                  <a:prstClr val="white"/>
                </a:solidFill>
                <a:effectLst/>
                <a:uLnTx/>
                <a:uFillTx/>
                <a:latin typeface="Helvetica LT Std" panose="020B0504020202020204" pitchFamily="34" charset="0"/>
                <a:ea typeface="+mn-ea"/>
                <a:cs typeface="+mn-cs"/>
              </a:rPr>
              <a:t>Over</a:t>
            </a:r>
          </a:p>
          <a:p>
            <a:pPr marL="0" marR="0" lvl="0" indent="0" algn="l" defTabSz="914400" rtl="0" eaLnBrk="1" fontAlgn="auto" latinLnBrk="0" hangingPunct="1">
              <a:lnSpc>
                <a:spcPts val="4400"/>
              </a:lnSpc>
              <a:spcBef>
                <a:spcPts val="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prstClr val="white"/>
                </a:solidFill>
                <a:effectLst/>
                <a:uLnTx/>
                <a:uFillTx/>
                <a:latin typeface="Helvetica LT Std" panose="020B0504020202020204" pitchFamily="34" charset="0"/>
                <a:ea typeface="+mn-ea"/>
                <a:cs typeface="+mn-cs"/>
              </a:rPr>
              <a:t>1,100</a:t>
            </a:r>
          </a:p>
          <a:p>
            <a:pPr marL="0" marR="0" lvl="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white"/>
                </a:solidFill>
                <a:effectLst/>
                <a:uLnTx/>
                <a:uFillTx/>
                <a:latin typeface="Public Sans Light"/>
                <a:ea typeface="+mn-ea"/>
                <a:cs typeface="+mn-cs"/>
              </a:rPr>
              <a:t>Vessel call annually</a:t>
            </a:r>
          </a:p>
        </p:txBody>
      </p:sp>
      <p:sp>
        <p:nvSpPr>
          <p:cNvPr id="71" name="Content Placeholder 2">
            <a:extLst>
              <a:ext uri="{FF2B5EF4-FFF2-40B4-BE49-F238E27FC236}">
                <a16:creationId xmlns:a16="http://schemas.microsoft.com/office/drawing/2014/main" id="{255819AD-C083-2661-F58C-733FA47AD178}"/>
              </a:ext>
            </a:extLst>
          </p:cNvPr>
          <p:cNvSpPr txBox="1">
            <a:spLocks/>
          </p:cNvSpPr>
          <p:nvPr/>
        </p:nvSpPr>
        <p:spPr>
          <a:xfrm>
            <a:off x="322171" y="3219825"/>
            <a:ext cx="1958365" cy="1674113"/>
          </a:xfrm>
          <a:prstGeom prst="rect">
            <a:avLst/>
          </a:prstGeom>
          <a:solidFill>
            <a:srgbClr val="EA543F"/>
          </a:solidFill>
        </p:spPr>
        <p:txBody>
          <a:bodyPr vert="horz" lIns="228600" tIns="137160" rIns="228600" bIns="228600" rtlCol="0">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1400" b="1" kern="1200">
                <a:solidFill>
                  <a:srgbClr val="2972B8"/>
                </a:solidFill>
                <a:latin typeface="Helvetica LT Std" panose="020B0504020202020204" pitchFamily="34" charset="0"/>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prstClr val="white"/>
                </a:solidFill>
                <a:effectLst/>
                <a:uLnTx/>
                <a:uFillTx/>
                <a:latin typeface="Helvetica LT Std" panose="020B0504020202020204" pitchFamily="34" charset="0"/>
                <a:ea typeface="+mn-ea"/>
                <a:cs typeface="+mn-cs"/>
              </a:rPr>
              <a:t>$1.5B</a:t>
            </a:r>
          </a:p>
          <a:p>
            <a:pPr marL="0" marR="0" lvl="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white"/>
                </a:solidFill>
                <a:effectLst/>
                <a:uLnTx/>
                <a:uFillTx/>
                <a:latin typeface="Public Sans Light"/>
                <a:ea typeface="+mn-ea"/>
                <a:cs typeface="+mn-cs"/>
              </a:rPr>
              <a:t>In total economic impact</a:t>
            </a:r>
          </a:p>
        </p:txBody>
      </p:sp>
      <p:sp>
        <p:nvSpPr>
          <p:cNvPr id="72" name="Content Placeholder 2">
            <a:extLst>
              <a:ext uri="{FF2B5EF4-FFF2-40B4-BE49-F238E27FC236}">
                <a16:creationId xmlns:a16="http://schemas.microsoft.com/office/drawing/2014/main" id="{664473A1-5114-88B5-10E2-8D18C22B229B}"/>
              </a:ext>
            </a:extLst>
          </p:cNvPr>
          <p:cNvSpPr txBox="1">
            <a:spLocks/>
          </p:cNvSpPr>
          <p:nvPr/>
        </p:nvSpPr>
        <p:spPr>
          <a:xfrm>
            <a:off x="5272659" y="1747403"/>
            <a:ext cx="2465708" cy="1820965"/>
          </a:xfrm>
          <a:prstGeom prst="rect">
            <a:avLst/>
          </a:prstGeom>
          <a:solidFill>
            <a:srgbClr val="6F509F"/>
          </a:solidFill>
        </p:spPr>
        <p:txBody>
          <a:bodyPr vert="horz" lIns="228600" tIns="182880" rIns="228600" bIns="228600" rtlCol="0">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1400" b="1" kern="1200">
                <a:solidFill>
                  <a:srgbClr val="2972B8"/>
                </a:solidFill>
                <a:latin typeface="Helvetica LT Std" panose="020B0504020202020204" pitchFamily="34" charset="0"/>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prstClr val="white"/>
                </a:solidFill>
                <a:effectLst/>
                <a:uLnTx/>
                <a:uFillTx/>
                <a:latin typeface="Helvetica LT Std" panose="020B0504020202020204" pitchFamily="34" charset="0"/>
                <a:ea typeface="+mn-ea"/>
                <a:cs typeface="+mn-cs"/>
              </a:rPr>
              <a:t>66,000</a:t>
            </a:r>
          </a:p>
          <a:p>
            <a:pPr marL="0" marR="0" lvl="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white"/>
                </a:solidFill>
                <a:effectLst/>
                <a:uLnTx/>
                <a:uFillTx/>
                <a:latin typeface="Public Sans Light"/>
                <a:ea typeface="+mn-ea"/>
                <a:cs typeface="+mn-cs"/>
              </a:rPr>
              <a:t>Jobs generated from combined Maritime Industry Impact (PA wide)</a:t>
            </a:r>
          </a:p>
        </p:txBody>
      </p:sp>
      <p:sp>
        <p:nvSpPr>
          <p:cNvPr id="73" name="Content Placeholder 2">
            <a:extLst>
              <a:ext uri="{FF2B5EF4-FFF2-40B4-BE49-F238E27FC236}">
                <a16:creationId xmlns:a16="http://schemas.microsoft.com/office/drawing/2014/main" id="{99743ED8-6F01-A8C5-3B2C-23E33CB3B5E2}"/>
              </a:ext>
            </a:extLst>
          </p:cNvPr>
          <p:cNvSpPr txBox="1">
            <a:spLocks/>
          </p:cNvSpPr>
          <p:nvPr/>
        </p:nvSpPr>
        <p:spPr>
          <a:xfrm>
            <a:off x="2829758" y="4893937"/>
            <a:ext cx="1703231" cy="1402606"/>
          </a:xfrm>
          <a:prstGeom prst="rect">
            <a:avLst/>
          </a:prstGeom>
          <a:solidFill>
            <a:srgbClr val="EA543F"/>
          </a:solidFill>
        </p:spPr>
        <p:txBody>
          <a:bodyPr vert="horz" lIns="228600" tIns="228600" rIns="228600" bIns="228600" rtlCol="0" anchor="ctr">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1400" b="1" kern="1200">
                <a:solidFill>
                  <a:srgbClr val="2972B8"/>
                </a:solidFill>
                <a:latin typeface="Helvetica LT Std" panose="020B0504020202020204" pitchFamily="34" charset="0"/>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4000"/>
              </a:lnSpc>
              <a:spcBef>
                <a:spcPts val="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prstClr val="white"/>
                </a:solidFill>
                <a:effectLst/>
                <a:uLnTx/>
                <a:uFillTx/>
                <a:latin typeface="Helvetica LT Std" panose="020B0504020202020204" pitchFamily="34" charset="0"/>
                <a:ea typeface="+mn-ea"/>
                <a:cs typeface="+mn-cs"/>
              </a:rPr>
              <a:t>15</a:t>
            </a:r>
          </a:p>
          <a:p>
            <a:pPr marL="0" marR="0" lvl="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white"/>
                </a:solidFill>
                <a:effectLst/>
                <a:uLnTx/>
                <a:uFillTx/>
                <a:latin typeface="Public Sans Light"/>
                <a:ea typeface="+mn-ea"/>
                <a:cs typeface="+mn-cs"/>
              </a:rPr>
              <a:t>Deep water berths</a:t>
            </a:r>
          </a:p>
        </p:txBody>
      </p:sp>
      <p:sp>
        <p:nvSpPr>
          <p:cNvPr id="74" name="Oval 73">
            <a:extLst>
              <a:ext uri="{FF2B5EF4-FFF2-40B4-BE49-F238E27FC236}">
                <a16:creationId xmlns:a16="http://schemas.microsoft.com/office/drawing/2014/main" id="{346ED0F6-F98E-CEA3-4E67-AA4F1D2FA82A}"/>
              </a:ext>
            </a:extLst>
          </p:cNvPr>
          <p:cNvSpPr/>
          <p:nvPr/>
        </p:nvSpPr>
        <p:spPr>
          <a:xfrm>
            <a:off x="4233882" y="3432041"/>
            <a:ext cx="767731" cy="767731"/>
          </a:xfrm>
          <a:prstGeom prst="ellipse">
            <a:avLst/>
          </a:prstGeom>
          <a:solidFill>
            <a:srgbClr val="38A64A">
              <a:lumMod val="20000"/>
              <a:lumOff val="80000"/>
            </a:srgbClr>
          </a:solidFill>
          <a:ln w="190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75" name="Content Placeholder 2">
            <a:extLst>
              <a:ext uri="{FF2B5EF4-FFF2-40B4-BE49-F238E27FC236}">
                <a16:creationId xmlns:a16="http://schemas.microsoft.com/office/drawing/2014/main" id="{E93D1BB5-1392-C199-333B-9B4239AF3FEF}"/>
              </a:ext>
            </a:extLst>
          </p:cNvPr>
          <p:cNvSpPr txBox="1">
            <a:spLocks/>
          </p:cNvSpPr>
          <p:nvPr/>
        </p:nvSpPr>
        <p:spPr>
          <a:xfrm>
            <a:off x="5275532" y="3568377"/>
            <a:ext cx="2465708" cy="1325561"/>
          </a:xfrm>
          <a:prstGeom prst="rect">
            <a:avLst/>
          </a:prstGeom>
          <a:solidFill>
            <a:srgbClr val="F79235"/>
          </a:solidFill>
        </p:spPr>
        <p:txBody>
          <a:bodyPr vert="horz" lIns="228600" tIns="228600" rIns="228600" bIns="228600" rtlCol="0">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1400" b="1" kern="1200">
                <a:solidFill>
                  <a:srgbClr val="2972B8"/>
                </a:solidFill>
                <a:latin typeface="Helvetica LT Std" panose="020B0504020202020204" pitchFamily="34" charset="0"/>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000"/>
              </a:lnSpc>
              <a:spcBef>
                <a:spcPts val="0"/>
              </a:spcBef>
              <a:spcAft>
                <a:spcPts val="0"/>
              </a:spcAft>
              <a:buClrTx/>
              <a:buSzTx/>
              <a:buFont typeface="Arial" panose="020B0604020202020204" pitchFamily="34" charset="0"/>
              <a:buNone/>
              <a:tabLst/>
              <a:defRPr/>
            </a:pPr>
            <a:r>
              <a:rPr kumimoji="0" lang="en-US" sz="3000" b="1" i="0" u="none" strike="noStrike" kern="1200" cap="none" spc="0" normalizeH="0" baseline="0" noProof="0">
                <a:ln>
                  <a:noFill/>
                </a:ln>
                <a:solidFill>
                  <a:prstClr val="white"/>
                </a:solidFill>
                <a:effectLst/>
                <a:uLnTx/>
                <a:uFillTx/>
                <a:latin typeface="Helvetica LT Std" panose="020B0504020202020204" pitchFamily="34" charset="0"/>
                <a:ea typeface="+mn-ea"/>
                <a:cs typeface="+mn-cs"/>
              </a:rPr>
              <a:t>45-foot </a:t>
            </a:r>
            <a:r>
              <a:rPr kumimoji="0" lang="en-US" sz="2200" b="1" i="0" u="none" strike="noStrike" kern="1200" cap="none" spc="0" normalizeH="0" baseline="0" noProof="0">
                <a:ln>
                  <a:noFill/>
                </a:ln>
                <a:solidFill>
                  <a:prstClr val="white"/>
                </a:solidFill>
                <a:effectLst/>
                <a:uLnTx/>
                <a:uFillTx/>
                <a:latin typeface="Helvetica LT Std" panose="020B0504020202020204" pitchFamily="34" charset="0"/>
                <a:ea typeface="+mn-ea"/>
                <a:cs typeface="+mn-cs"/>
              </a:rPr>
              <a:t>Channel Depth</a:t>
            </a:r>
          </a:p>
          <a:p>
            <a:pPr marL="0" marR="0" lvl="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white"/>
                </a:solidFill>
                <a:effectLst/>
                <a:uLnTx/>
                <a:uFillTx/>
                <a:latin typeface="Public Sans Light"/>
                <a:ea typeface="+mn-ea"/>
                <a:cs typeface="+mn-cs"/>
              </a:rPr>
              <a:t>Delaware River Channel</a:t>
            </a:r>
          </a:p>
        </p:txBody>
      </p:sp>
      <p:sp>
        <p:nvSpPr>
          <p:cNvPr id="76" name="Content Placeholder 2">
            <a:extLst>
              <a:ext uri="{FF2B5EF4-FFF2-40B4-BE49-F238E27FC236}">
                <a16:creationId xmlns:a16="http://schemas.microsoft.com/office/drawing/2014/main" id="{77BADEE5-8E61-BC87-7C3C-B9D6F9B093ED}"/>
              </a:ext>
            </a:extLst>
          </p:cNvPr>
          <p:cNvSpPr txBox="1">
            <a:spLocks/>
          </p:cNvSpPr>
          <p:nvPr/>
        </p:nvSpPr>
        <p:spPr>
          <a:xfrm>
            <a:off x="4532988" y="4893938"/>
            <a:ext cx="3205377" cy="1402604"/>
          </a:xfrm>
          <a:prstGeom prst="rect">
            <a:avLst/>
          </a:prstGeom>
          <a:solidFill>
            <a:srgbClr val="BDDBE7"/>
          </a:solidFill>
        </p:spPr>
        <p:txBody>
          <a:bodyPr vert="horz" lIns="228600" tIns="182880" rIns="228600" bIns="228600" rtlCol="0">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1400" b="1" kern="1200">
                <a:solidFill>
                  <a:srgbClr val="2972B8"/>
                </a:solidFill>
                <a:latin typeface="Helvetica LT Std" panose="020B0504020202020204" pitchFamily="34" charset="0"/>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3000"/>
              </a:lnSpc>
              <a:spcBef>
                <a:spcPts val="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11548D"/>
                </a:solidFill>
                <a:effectLst/>
                <a:uLnTx/>
                <a:uFillTx/>
                <a:latin typeface="Helvetica LT Std" panose="020B0504020202020204" pitchFamily="34" charset="0"/>
                <a:ea typeface="+mn-ea"/>
                <a:cs typeface="+mn-cs"/>
              </a:rPr>
              <a:t>16,000+</a:t>
            </a:r>
          </a:p>
          <a:p>
            <a:pPr marL="0" marR="0" lvl="0" indent="0" algn="l" defTabSz="914400" rtl="0" eaLnBrk="1" fontAlgn="auto" latinLnBrk="0" hangingPunct="1">
              <a:lnSpc>
                <a:spcPts val="3000"/>
              </a:lnSpc>
              <a:spcBef>
                <a:spcPts val="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11548D"/>
                </a:solidFill>
                <a:effectLst/>
                <a:uLnTx/>
                <a:uFillTx/>
                <a:latin typeface="Helvetica LT Std" panose="020B0504020202020204" pitchFamily="34" charset="0"/>
                <a:ea typeface="+mn-ea"/>
                <a:cs typeface="+mn-cs"/>
              </a:rPr>
              <a:t>TEUs</a:t>
            </a:r>
          </a:p>
          <a:p>
            <a:pPr marL="0" marR="0" lvl="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11548D"/>
                </a:solidFill>
                <a:effectLst/>
                <a:uLnTx/>
                <a:uFillTx/>
                <a:latin typeface="Public Sans Light"/>
                <a:ea typeface="+mn-ea"/>
                <a:cs typeface="+mn-cs"/>
              </a:rPr>
              <a:t>Maximum ship size</a:t>
            </a:r>
          </a:p>
        </p:txBody>
      </p:sp>
      <p:sp>
        <p:nvSpPr>
          <p:cNvPr id="77" name="Content Placeholder 2">
            <a:extLst>
              <a:ext uri="{FF2B5EF4-FFF2-40B4-BE49-F238E27FC236}">
                <a16:creationId xmlns:a16="http://schemas.microsoft.com/office/drawing/2014/main" id="{215741C6-89B5-18C8-6D0A-77804755811D}"/>
              </a:ext>
            </a:extLst>
          </p:cNvPr>
          <p:cNvSpPr txBox="1">
            <a:spLocks/>
          </p:cNvSpPr>
          <p:nvPr/>
        </p:nvSpPr>
        <p:spPr>
          <a:xfrm>
            <a:off x="7738367" y="5112544"/>
            <a:ext cx="4131462" cy="1183998"/>
          </a:xfrm>
          <a:prstGeom prst="rect">
            <a:avLst/>
          </a:prstGeom>
          <a:solidFill>
            <a:srgbClr val="38A64A"/>
          </a:solidFill>
        </p:spPr>
        <p:txBody>
          <a:bodyPr vert="horz" lIns="228600" tIns="182880" rIns="228600" bIns="228600" rtlCol="0">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1400" b="1" kern="1200">
                <a:solidFill>
                  <a:srgbClr val="2972B8"/>
                </a:solidFill>
                <a:latin typeface="Helvetica LT Std" panose="020B0504020202020204" pitchFamily="34" charset="0"/>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prstClr val="white"/>
                </a:solidFill>
                <a:effectLst/>
                <a:uLnTx/>
                <a:uFillTx/>
                <a:latin typeface="Helvetica LT Std" panose="020B0504020202020204" pitchFamily="34" charset="0"/>
                <a:ea typeface="+mn-ea"/>
                <a:cs typeface="+mn-cs"/>
              </a:rPr>
              <a:t>$320,831,760</a:t>
            </a:r>
          </a:p>
          <a:p>
            <a:pPr marL="0" marR="0" lvl="0" indent="0" algn="ctr" defTabSz="914400"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white"/>
                </a:solidFill>
                <a:effectLst/>
                <a:uLnTx/>
                <a:uFillTx/>
                <a:latin typeface="Public Sans Light"/>
                <a:ea typeface="+mn-ea"/>
                <a:cs typeface="+mn-cs"/>
              </a:rPr>
              <a:t>total tax impact</a:t>
            </a:r>
          </a:p>
        </p:txBody>
      </p:sp>
      <p:sp>
        <p:nvSpPr>
          <p:cNvPr id="78" name="Content Placeholder 2">
            <a:extLst>
              <a:ext uri="{FF2B5EF4-FFF2-40B4-BE49-F238E27FC236}">
                <a16:creationId xmlns:a16="http://schemas.microsoft.com/office/drawing/2014/main" id="{B98763AB-9553-94BE-C5E6-C7260BABAE6C}"/>
              </a:ext>
            </a:extLst>
          </p:cNvPr>
          <p:cNvSpPr txBox="1">
            <a:spLocks/>
          </p:cNvSpPr>
          <p:nvPr/>
        </p:nvSpPr>
        <p:spPr>
          <a:xfrm>
            <a:off x="322171" y="1745456"/>
            <a:ext cx="2739115" cy="1474369"/>
          </a:xfrm>
          <a:prstGeom prst="rect">
            <a:avLst/>
          </a:prstGeom>
          <a:solidFill>
            <a:srgbClr val="11548D"/>
          </a:solidFill>
        </p:spPr>
        <p:txBody>
          <a:bodyPr vert="horz" lIns="228600" tIns="182880" rIns="228600" bIns="228600" rtlCol="0">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1400" b="1" kern="1200">
                <a:solidFill>
                  <a:srgbClr val="2972B8"/>
                </a:solidFill>
                <a:latin typeface="Helvetica LT Std" panose="020B0504020202020204" pitchFamily="34" charset="0"/>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8513"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a:ln>
                  <a:noFill/>
                </a:ln>
                <a:solidFill>
                  <a:prstClr val="white"/>
                </a:solidFill>
                <a:effectLst/>
                <a:uLnTx/>
                <a:uFillTx/>
                <a:latin typeface="Public Sans Light"/>
                <a:ea typeface="+mn-ea"/>
                <a:cs typeface="+mn-cs"/>
              </a:rPr>
              <a:t>Total Area</a:t>
            </a:r>
          </a:p>
          <a:p>
            <a:pPr marL="798513" marR="0" lvl="0" indent="0" algn="l" defTabSz="914400" rtl="0" eaLnBrk="1" fontAlgn="auto" latinLnBrk="0" hangingPunct="1">
              <a:lnSpc>
                <a:spcPts val="4400"/>
              </a:lnSpc>
              <a:spcBef>
                <a:spcPts val="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prstClr val="white"/>
                </a:solidFill>
                <a:effectLst/>
                <a:uLnTx/>
                <a:uFillTx/>
                <a:latin typeface="Helvetica LT Std" panose="020B0504020202020204" pitchFamily="34" charset="0"/>
                <a:ea typeface="+mn-ea"/>
                <a:cs typeface="+mn-cs"/>
              </a:rPr>
              <a:t>1,100</a:t>
            </a:r>
          </a:p>
          <a:p>
            <a:pPr marL="798513" marR="0" lvl="0" indent="0" algn="l" defTabSz="914400" rtl="0" eaLnBrk="1" fontAlgn="auto" latinLnBrk="0" hangingPunct="1">
              <a:lnSpc>
                <a:spcPts val="2200"/>
              </a:lnSpc>
              <a:spcBef>
                <a:spcPts val="0"/>
              </a:spcBef>
              <a:spcAft>
                <a:spcPts val="0"/>
              </a:spcAft>
              <a:buClrTx/>
              <a:buSzTx/>
              <a:buFont typeface="Arial" panose="020B0604020202020204" pitchFamily="34" charset="0"/>
              <a:buNone/>
              <a:tabLst/>
              <a:defRPr/>
            </a:pPr>
            <a:r>
              <a:rPr kumimoji="0" lang="en-US" sz="2200" b="1" i="0" u="none" strike="noStrike" kern="1200" cap="none" spc="0" normalizeH="0" baseline="0" noProof="0">
                <a:ln>
                  <a:noFill/>
                </a:ln>
                <a:solidFill>
                  <a:prstClr val="white"/>
                </a:solidFill>
                <a:effectLst/>
                <a:uLnTx/>
                <a:uFillTx/>
                <a:latin typeface="Helvetica LT Std" panose="020B0504020202020204" pitchFamily="34" charset="0"/>
                <a:ea typeface="+mn-ea"/>
                <a:cs typeface="+mn-cs"/>
              </a:rPr>
              <a:t>acres</a:t>
            </a:r>
          </a:p>
        </p:txBody>
      </p:sp>
      <p:sp>
        <p:nvSpPr>
          <p:cNvPr id="79" name="Content Placeholder 2">
            <a:extLst>
              <a:ext uri="{FF2B5EF4-FFF2-40B4-BE49-F238E27FC236}">
                <a16:creationId xmlns:a16="http://schemas.microsoft.com/office/drawing/2014/main" id="{69B56F66-9AB2-7C45-641E-9738112F0D18}"/>
              </a:ext>
            </a:extLst>
          </p:cNvPr>
          <p:cNvSpPr txBox="1">
            <a:spLocks/>
          </p:cNvSpPr>
          <p:nvPr/>
        </p:nvSpPr>
        <p:spPr>
          <a:xfrm>
            <a:off x="3058414" y="1745447"/>
            <a:ext cx="2217118" cy="1474368"/>
          </a:xfrm>
          <a:prstGeom prst="rect">
            <a:avLst/>
          </a:prstGeom>
          <a:solidFill>
            <a:srgbClr val="2972B8"/>
          </a:solidFill>
          <a:ln>
            <a:noFill/>
          </a:ln>
        </p:spPr>
        <p:txBody>
          <a:bodyPr vert="horz" lIns="228600" tIns="182880" rIns="228600" bIns="228600" rtlCol="0">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200" b="1" kern="1200">
                <a:solidFill>
                  <a:srgbClr val="2972B8"/>
                </a:solidFill>
                <a:latin typeface="Helvetica LT Std" panose="020B0504020202020204" pitchFamily="34" charset="0"/>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1400" b="1" kern="1200">
                <a:solidFill>
                  <a:srgbClr val="2972B8"/>
                </a:solidFill>
                <a:latin typeface="Helvetica LT Std" panose="020B0504020202020204" pitchFamily="34" charset="0"/>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200" kern="1200">
                <a:solidFill>
                  <a:srgbClr val="444444"/>
                </a:solidFill>
                <a:latin typeface="Public Sans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prstClr val="white"/>
                </a:solidFill>
                <a:effectLst/>
                <a:uLnTx/>
                <a:uFillTx/>
                <a:latin typeface="Helvetica LT Std" panose="020B0504020202020204" pitchFamily="34" charset="0"/>
                <a:ea typeface="+mn-ea"/>
                <a:cs typeface="+mn-cs"/>
              </a:rPr>
              <a:t>12,000</a:t>
            </a:r>
          </a:p>
          <a:p>
            <a:pPr marL="0" marR="0" lvl="0" indent="0" algn="l" defTabSz="914400" rtl="0" eaLnBrk="1" fontAlgn="auto" latinLnBrk="0" hangingPunct="1">
              <a:lnSpc>
                <a:spcPts val="2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a:ln>
                  <a:noFill/>
                </a:ln>
                <a:solidFill>
                  <a:prstClr val="white"/>
                </a:solidFill>
                <a:effectLst/>
                <a:uLnTx/>
                <a:uFillTx/>
                <a:latin typeface="Public Sans Light"/>
                <a:ea typeface="+mn-ea"/>
                <a:cs typeface="+mn-cs"/>
              </a:rPr>
              <a:t>Total</a:t>
            </a:r>
          </a:p>
          <a:p>
            <a:pPr marL="0" marR="0" lvl="0" indent="0" algn="l" defTabSz="914400" rtl="0" eaLnBrk="1" fontAlgn="auto" latinLnBrk="0" hangingPunct="1">
              <a:lnSpc>
                <a:spcPts val="2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a:ln>
                  <a:noFill/>
                </a:ln>
                <a:solidFill>
                  <a:prstClr val="white"/>
                </a:solidFill>
                <a:effectLst/>
                <a:uLnTx/>
                <a:uFillTx/>
                <a:latin typeface="Public Sans Light"/>
                <a:ea typeface="+mn-ea"/>
                <a:cs typeface="+mn-cs"/>
              </a:rPr>
              <a:t>Jobs</a:t>
            </a:r>
          </a:p>
        </p:txBody>
      </p:sp>
      <p:grpSp>
        <p:nvGrpSpPr>
          <p:cNvPr id="80" name="Group 79">
            <a:extLst>
              <a:ext uri="{FF2B5EF4-FFF2-40B4-BE49-F238E27FC236}">
                <a16:creationId xmlns:a16="http://schemas.microsoft.com/office/drawing/2014/main" id="{4152DDEA-C1F0-EDA4-31B0-A6A330DECE79}"/>
              </a:ext>
            </a:extLst>
          </p:cNvPr>
          <p:cNvGrpSpPr/>
          <p:nvPr/>
        </p:nvGrpSpPr>
        <p:grpSpPr>
          <a:xfrm>
            <a:off x="6483429" y="5044916"/>
            <a:ext cx="1019031" cy="746032"/>
            <a:chOff x="4287475" y="2548764"/>
            <a:chExt cx="791349" cy="579345"/>
          </a:xfrm>
        </p:grpSpPr>
        <p:sp>
          <p:nvSpPr>
            <p:cNvPr id="94" name="Freeform 130">
              <a:extLst>
                <a:ext uri="{FF2B5EF4-FFF2-40B4-BE49-F238E27FC236}">
                  <a16:creationId xmlns:a16="http://schemas.microsoft.com/office/drawing/2014/main" id="{F42D70AA-321B-CD31-BA0A-BFEE2F4FDC10}"/>
                </a:ext>
              </a:extLst>
            </p:cNvPr>
            <p:cNvSpPr/>
            <p:nvPr/>
          </p:nvSpPr>
          <p:spPr>
            <a:xfrm>
              <a:off x="4358179" y="2548764"/>
              <a:ext cx="113042" cy="84785"/>
            </a:xfrm>
            <a:custGeom>
              <a:avLst/>
              <a:gdLst/>
              <a:ahLst/>
              <a:cxnLst/>
              <a:rect l="0" t="0" r="0" b="0"/>
              <a:pathLst>
                <a:path w="113042" h="84785">
                  <a:moveTo>
                    <a:pt x="42392" y="84785"/>
                  </a:moveTo>
                  <a:lnTo>
                    <a:pt x="70649" y="84785"/>
                  </a:lnTo>
                  <a:lnTo>
                    <a:pt x="70649" y="28271"/>
                  </a:lnTo>
                  <a:lnTo>
                    <a:pt x="113042" y="28271"/>
                  </a:lnTo>
                  <a:lnTo>
                    <a:pt x="113042" y="0"/>
                  </a:lnTo>
                  <a:lnTo>
                    <a:pt x="0" y="0"/>
                  </a:lnTo>
                  <a:lnTo>
                    <a:pt x="0" y="28271"/>
                  </a:lnTo>
                  <a:lnTo>
                    <a:pt x="42392" y="28271"/>
                  </a:lnTo>
                  <a:lnTo>
                    <a:pt x="42392" y="84785"/>
                  </a:lnTo>
                  <a:close/>
                  <a:moveTo>
                    <a:pt x="42392" y="84785"/>
                  </a:moveTo>
                </a:path>
              </a:pathLst>
            </a:custGeom>
            <a:noFill/>
            <a:ln w="9029" cap="flat" cmpd="sng" algn="ctr">
              <a:solidFill>
                <a:srgbClr val="087AC2">
                  <a:alpha val="100000"/>
                </a:srgbClr>
              </a:solidFill>
              <a:prstDash val="solid"/>
              <a:miter lim="127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95" name="Freeform 131">
              <a:extLst>
                <a:ext uri="{FF2B5EF4-FFF2-40B4-BE49-F238E27FC236}">
                  <a16:creationId xmlns:a16="http://schemas.microsoft.com/office/drawing/2014/main" id="{A13FE567-BB8F-07DE-AE83-7D379B5A5B0E}"/>
                </a:ext>
              </a:extLst>
            </p:cNvPr>
            <p:cNvSpPr/>
            <p:nvPr/>
          </p:nvSpPr>
          <p:spPr>
            <a:xfrm>
              <a:off x="4344047" y="2605291"/>
              <a:ext cx="28258" cy="28257"/>
            </a:xfrm>
            <a:custGeom>
              <a:avLst/>
              <a:gdLst/>
              <a:ahLst/>
              <a:cxnLst/>
              <a:rect l="0" t="0" r="0" b="0"/>
              <a:pathLst>
                <a:path w="28258" h="28257">
                  <a:moveTo>
                    <a:pt x="0" y="0"/>
                  </a:moveTo>
                  <a:lnTo>
                    <a:pt x="28258" y="0"/>
                  </a:lnTo>
                  <a:lnTo>
                    <a:pt x="28258" y="28257"/>
                  </a:lnTo>
                  <a:lnTo>
                    <a:pt x="0" y="28257"/>
                  </a:lnTo>
                  <a:lnTo>
                    <a:pt x="0" y="0"/>
                  </a:lnTo>
                  <a:close/>
                </a:path>
              </a:pathLst>
            </a:custGeom>
            <a:noFill/>
            <a:ln w="9029" cap="flat" cmpd="sng" algn="ctr">
              <a:solidFill>
                <a:srgbClr val="087AC2">
                  <a:alpha val="100000"/>
                </a:srgbClr>
              </a:solidFill>
              <a:prstDash val="solid"/>
              <a:miter lim="127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96" name="Freeform 132">
              <a:extLst>
                <a:ext uri="{FF2B5EF4-FFF2-40B4-BE49-F238E27FC236}">
                  <a16:creationId xmlns:a16="http://schemas.microsoft.com/office/drawing/2014/main" id="{D040DE0C-B59C-1935-C819-7F26FA5948A2}"/>
                </a:ext>
              </a:extLst>
            </p:cNvPr>
            <p:cNvSpPr/>
            <p:nvPr/>
          </p:nvSpPr>
          <p:spPr>
            <a:xfrm>
              <a:off x="4457090" y="2605291"/>
              <a:ext cx="28257" cy="28257"/>
            </a:xfrm>
            <a:custGeom>
              <a:avLst/>
              <a:gdLst/>
              <a:ahLst/>
              <a:cxnLst/>
              <a:rect l="0" t="0" r="0" b="0"/>
              <a:pathLst>
                <a:path w="28257" h="28257">
                  <a:moveTo>
                    <a:pt x="0" y="0"/>
                  </a:moveTo>
                  <a:lnTo>
                    <a:pt x="28257" y="0"/>
                  </a:lnTo>
                  <a:lnTo>
                    <a:pt x="28257" y="28257"/>
                  </a:lnTo>
                  <a:lnTo>
                    <a:pt x="0" y="28257"/>
                  </a:lnTo>
                  <a:lnTo>
                    <a:pt x="0" y="0"/>
                  </a:lnTo>
                  <a:close/>
                </a:path>
              </a:pathLst>
            </a:custGeom>
            <a:noFill/>
            <a:ln w="9029" cap="flat" cmpd="sng" algn="ctr">
              <a:solidFill>
                <a:srgbClr val="087AC2">
                  <a:alpha val="100000"/>
                </a:srgbClr>
              </a:solidFill>
              <a:prstDash val="solid"/>
              <a:miter lim="127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97" name="Freeform 133">
              <a:extLst>
                <a:ext uri="{FF2B5EF4-FFF2-40B4-BE49-F238E27FC236}">
                  <a16:creationId xmlns:a16="http://schemas.microsoft.com/office/drawing/2014/main" id="{1C1189BE-967B-51C0-6448-F4E0E963F1A0}"/>
                </a:ext>
              </a:extLst>
            </p:cNvPr>
            <p:cNvSpPr/>
            <p:nvPr/>
          </p:nvSpPr>
          <p:spPr>
            <a:xfrm>
              <a:off x="4287475" y="2873764"/>
              <a:ext cx="791349" cy="169557"/>
            </a:xfrm>
            <a:custGeom>
              <a:avLst/>
              <a:gdLst/>
              <a:ahLst/>
              <a:cxnLst/>
              <a:rect l="0" t="0" r="0" b="0"/>
              <a:pathLst>
                <a:path w="791349" h="169557">
                  <a:moveTo>
                    <a:pt x="716280" y="169557"/>
                  </a:moveTo>
                  <a:cubicBezTo>
                    <a:pt x="739482" y="153327"/>
                    <a:pt x="758418" y="131724"/>
                    <a:pt x="771486" y="106616"/>
                  </a:cubicBezTo>
                  <a:cubicBezTo>
                    <a:pt x="784542" y="81496"/>
                    <a:pt x="791349" y="53594"/>
                    <a:pt x="791324" y="25273"/>
                  </a:cubicBezTo>
                  <a:lnTo>
                    <a:pt x="791324" y="0"/>
                  </a:lnTo>
                  <a:lnTo>
                    <a:pt x="640601" y="0"/>
                  </a:lnTo>
                  <a:lnTo>
                    <a:pt x="587858" y="39560"/>
                  </a:lnTo>
                  <a:cubicBezTo>
                    <a:pt x="585407" y="41389"/>
                    <a:pt x="582435" y="42392"/>
                    <a:pt x="579375" y="42392"/>
                  </a:cubicBezTo>
                  <a:lnTo>
                    <a:pt x="98959" y="42392"/>
                  </a:lnTo>
                  <a:cubicBezTo>
                    <a:pt x="95200" y="42392"/>
                    <a:pt x="91606" y="40894"/>
                    <a:pt x="88964" y="38252"/>
                  </a:cubicBezTo>
                  <a:lnTo>
                    <a:pt x="50712" y="0"/>
                  </a:lnTo>
                  <a:lnTo>
                    <a:pt x="39" y="0"/>
                  </a:lnTo>
                  <a:lnTo>
                    <a:pt x="39" y="84772"/>
                  </a:lnTo>
                  <a:cubicBezTo>
                    <a:pt x="0" y="114554"/>
                    <a:pt x="7862" y="143802"/>
                    <a:pt x="22810" y="169557"/>
                  </a:cubicBezTo>
                  <a:lnTo>
                    <a:pt x="716280" y="169557"/>
                  </a:lnTo>
                  <a:close/>
                  <a:moveTo>
                    <a:pt x="716280" y="169557"/>
                  </a:moveTo>
                </a:path>
              </a:pathLst>
            </a:custGeom>
            <a:noFill/>
            <a:ln w="9029" cap="flat" cmpd="sng" algn="ctr">
              <a:solidFill>
                <a:srgbClr val="087AC2">
                  <a:alpha val="100000"/>
                </a:srgbClr>
              </a:solidFill>
              <a:prstDash val="solid"/>
              <a:miter lim="127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98" name="Freeform 134">
              <a:extLst>
                <a:ext uri="{FF2B5EF4-FFF2-40B4-BE49-F238E27FC236}">
                  <a16:creationId xmlns:a16="http://schemas.microsoft.com/office/drawing/2014/main" id="{D73EA18D-29AE-4914-5419-013D577D9AF5}"/>
                </a:ext>
              </a:extLst>
            </p:cNvPr>
            <p:cNvSpPr/>
            <p:nvPr/>
          </p:nvSpPr>
          <p:spPr>
            <a:xfrm>
              <a:off x="4683175" y="2831376"/>
              <a:ext cx="141300" cy="56515"/>
            </a:xfrm>
            <a:custGeom>
              <a:avLst/>
              <a:gdLst/>
              <a:ahLst/>
              <a:cxnLst/>
              <a:rect l="0" t="0" r="0" b="0"/>
              <a:pathLst>
                <a:path w="141300" h="56515">
                  <a:moveTo>
                    <a:pt x="0" y="0"/>
                  </a:moveTo>
                  <a:lnTo>
                    <a:pt x="141300" y="0"/>
                  </a:lnTo>
                  <a:lnTo>
                    <a:pt x="141300" y="56515"/>
                  </a:lnTo>
                  <a:lnTo>
                    <a:pt x="0" y="56515"/>
                  </a:lnTo>
                  <a:lnTo>
                    <a:pt x="0" y="0"/>
                  </a:lnTo>
                  <a:close/>
                </a:path>
              </a:pathLst>
            </a:custGeom>
            <a:solidFill>
              <a:srgbClr val="FBDDD8">
                <a:alpha val="100000"/>
              </a:srgbClr>
            </a:solidFill>
            <a:ln w="9029" cap="flat" cmpd="sng" algn="ctr">
              <a:solidFill>
                <a:srgbClr val="EA543F">
                  <a:alpha val="100000"/>
                </a:srgbClr>
              </a:solidFill>
              <a:prstDash val="solid"/>
              <a:miter lim="127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99" name="Freeform 135">
              <a:extLst>
                <a:ext uri="{FF2B5EF4-FFF2-40B4-BE49-F238E27FC236}">
                  <a16:creationId xmlns:a16="http://schemas.microsoft.com/office/drawing/2014/main" id="{3524DF2A-001F-A17F-1B73-E2DA43E12167}"/>
                </a:ext>
              </a:extLst>
            </p:cNvPr>
            <p:cNvSpPr/>
            <p:nvPr/>
          </p:nvSpPr>
          <p:spPr>
            <a:xfrm>
              <a:off x="4330826" y="3071582"/>
              <a:ext cx="663206" cy="56527"/>
            </a:xfrm>
            <a:custGeom>
              <a:avLst/>
              <a:gdLst/>
              <a:ahLst/>
              <a:cxnLst/>
              <a:rect l="0" t="0" r="0" b="0"/>
              <a:pathLst>
                <a:path w="663206" h="56527">
                  <a:moveTo>
                    <a:pt x="663206" y="0"/>
                  </a:moveTo>
                  <a:lnTo>
                    <a:pt x="0" y="0"/>
                  </a:lnTo>
                  <a:cubicBezTo>
                    <a:pt x="15875" y="17792"/>
                    <a:pt x="35331" y="32016"/>
                    <a:pt x="57086" y="41757"/>
                  </a:cubicBezTo>
                  <a:cubicBezTo>
                    <a:pt x="78854" y="51498"/>
                    <a:pt x="102425" y="56527"/>
                    <a:pt x="126263" y="56514"/>
                  </a:cubicBezTo>
                  <a:lnTo>
                    <a:pt x="663206" y="56514"/>
                  </a:lnTo>
                  <a:lnTo>
                    <a:pt x="663206" y="0"/>
                  </a:lnTo>
                  <a:close/>
                  <a:moveTo>
                    <a:pt x="663206" y="0"/>
                  </a:moveTo>
                </a:path>
              </a:pathLst>
            </a:custGeom>
            <a:noFill/>
            <a:ln w="9029" cap="flat" cmpd="sng" algn="ctr">
              <a:solidFill>
                <a:srgbClr val="087AC2">
                  <a:alpha val="100000"/>
                </a:srgbClr>
              </a:solidFill>
              <a:prstDash val="solid"/>
              <a:miter lim="127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00" name="Freeform 136">
              <a:extLst>
                <a:ext uri="{FF2B5EF4-FFF2-40B4-BE49-F238E27FC236}">
                  <a16:creationId xmlns:a16="http://schemas.microsoft.com/office/drawing/2014/main" id="{968F3C3B-72FF-A5DC-0E9B-1634BB56928E}"/>
                </a:ext>
              </a:extLst>
            </p:cNvPr>
            <p:cNvSpPr/>
            <p:nvPr/>
          </p:nvSpPr>
          <p:spPr>
            <a:xfrm>
              <a:off x="4683175" y="2661806"/>
              <a:ext cx="141300" cy="56515"/>
            </a:xfrm>
            <a:custGeom>
              <a:avLst/>
              <a:gdLst/>
              <a:ahLst/>
              <a:cxnLst/>
              <a:rect l="0" t="0" r="0" b="0"/>
              <a:pathLst>
                <a:path w="141300" h="56515">
                  <a:moveTo>
                    <a:pt x="0" y="0"/>
                  </a:moveTo>
                  <a:lnTo>
                    <a:pt x="141300" y="0"/>
                  </a:lnTo>
                  <a:lnTo>
                    <a:pt x="141300" y="56515"/>
                  </a:lnTo>
                  <a:lnTo>
                    <a:pt x="0" y="56515"/>
                  </a:lnTo>
                  <a:lnTo>
                    <a:pt x="0" y="0"/>
                  </a:lnTo>
                  <a:close/>
                </a:path>
              </a:pathLst>
            </a:custGeom>
            <a:solidFill>
              <a:srgbClr val="FDE9D7">
                <a:alpha val="100000"/>
              </a:srgbClr>
            </a:solidFill>
            <a:ln w="9029" cap="flat" cmpd="sng" algn="ctr">
              <a:solidFill>
                <a:srgbClr val="F79235">
                  <a:alpha val="100000"/>
                </a:srgbClr>
              </a:solidFill>
              <a:prstDash val="solid"/>
              <a:miter lim="127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01" name="Freeform 137">
              <a:extLst>
                <a:ext uri="{FF2B5EF4-FFF2-40B4-BE49-F238E27FC236}">
                  <a16:creationId xmlns:a16="http://schemas.microsoft.com/office/drawing/2014/main" id="{046B5649-E7F0-4BF5-3023-56453A10AB60}"/>
                </a:ext>
              </a:extLst>
            </p:cNvPr>
            <p:cNvSpPr/>
            <p:nvPr/>
          </p:nvSpPr>
          <p:spPr>
            <a:xfrm>
              <a:off x="4513618" y="2831376"/>
              <a:ext cx="141300" cy="56515"/>
            </a:xfrm>
            <a:custGeom>
              <a:avLst/>
              <a:gdLst/>
              <a:ahLst/>
              <a:cxnLst/>
              <a:rect l="0" t="0" r="0" b="0"/>
              <a:pathLst>
                <a:path w="141300" h="56515">
                  <a:moveTo>
                    <a:pt x="0" y="0"/>
                  </a:moveTo>
                  <a:lnTo>
                    <a:pt x="141300" y="0"/>
                  </a:lnTo>
                  <a:lnTo>
                    <a:pt x="141300" y="56515"/>
                  </a:lnTo>
                  <a:lnTo>
                    <a:pt x="0" y="56515"/>
                  </a:lnTo>
                  <a:lnTo>
                    <a:pt x="0" y="0"/>
                  </a:lnTo>
                  <a:close/>
                </a:path>
              </a:pathLst>
            </a:custGeom>
            <a:solidFill>
              <a:srgbClr val="D7EDDB">
                <a:alpha val="100000"/>
              </a:srgbClr>
            </a:solidFill>
            <a:ln w="9029" cap="flat" cmpd="sng" algn="ctr">
              <a:solidFill>
                <a:srgbClr val="38A64A">
                  <a:alpha val="100000"/>
                </a:srgbClr>
              </a:solidFill>
              <a:prstDash val="solid"/>
              <a:miter lim="127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02" name="Freeform 138">
              <a:extLst>
                <a:ext uri="{FF2B5EF4-FFF2-40B4-BE49-F238E27FC236}">
                  <a16:creationId xmlns:a16="http://schemas.microsoft.com/office/drawing/2014/main" id="{4D6E213E-FF86-B706-1369-39C351F1A257}"/>
                </a:ext>
              </a:extLst>
            </p:cNvPr>
            <p:cNvSpPr/>
            <p:nvPr/>
          </p:nvSpPr>
          <p:spPr>
            <a:xfrm>
              <a:off x="4513611" y="2746595"/>
              <a:ext cx="141300" cy="56514"/>
            </a:xfrm>
            <a:custGeom>
              <a:avLst/>
              <a:gdLst/>
              <a:ahLst/>
              <a:cxnLst/>
              <a:rect l="0" t="0" r="0" b="0"/>
              <a:pathLst>
                <a:path w="141300" h="56514">
                  <a:moveTo>
                    <a:pt x="0" y="56514"/>
                  </a:moveTo>
                  <a:lnTo>
                    <a:pt x="141300" y="56514"/>
                  </a:lnTo>
                  <a:lnTo>
                    <a:pt x="141300" y="0"/>
                  </a:lnTo>
                  <a:lnTo>
                    <a:pt x="32537" y="0"/>
                  </a:lnTo>
                  <a:lnTo>
                    <a:pt x="0" y="21691"/>
                  </a:lnTo>
                  <a:close/>
                  <a:moveTo>
                    <a:pt x="0" y="56514"/>
                  </a:moveTo>
                </a:path>
              </a:pathLst>
            </a:custGeom>
            <a:solidFill>
              <a:srgbClr val="FBDDD8">
                <a:alpha val="100000"/>
              </a:srgbClr>
            </a:solidFill>
            <a:ln w="9029" cap="flat" cmpd="sng" algn="ctr">
              <a:noFill/>
              <a:prstDash val="solid"/>
              <a:miter lim="800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03" name="Freeform 139">
              <a:extLst>
                <a:ext uri="{FF2B5EF4-FFF2-40B4-BE49-F238E27FC236}">
                  <a16:creationId xmlns:a16="http://schemas.microsoft.com/office/drawing/2014/main" id="{06E567C8-2C9A-30C5-5DC1-A1D8512327CE}"/>
                </a:ext>
              </a:extLst>
            </p:cNvPr>
            <p:cNvSpPr/>
            <p:nvPr/>
          </p:nvSpPr>
          <p:spPr>
            <a:xfrm>
              <a:off x="4513611" y="2746595"/>
              <a:ext cx="141300" cy="56514"/>
            </a:xfrm>
            <a:custGeom>
              <a:avLst/>
              <a:gdLst/>
              <a:ahLst/>
              <a:cxnLst/>
              <a:rect l="0" t="0" r="0" b="0"/>
              <a:pathLst>
                <a:path w="141300" h="56514">
                  <a:moveTo>
                    <a:pt x="0" y="56514"/>
                  </a:moveTo>
                  <a:lnTo>
                    <a:pt x="141300" y="56514"/>
                  </a:lnTo>
                  <a:lnTo>
                    <a:pt x="141300" y="0"/>
                  </a:lnTo>
                  <a:lnTo>
                    <a:pt x="32537" y="0"/>
                  </a:lnTo>
                  <a:lnTo>
                    <a:pt x="0" y="21691"/>
                  </a:lnTo>
                  <a:lnTo>
                    <a:pt x="0" y="56514"/>
                  </a:lnTo>
                  <a:close/>
                  <a:moveTo>
                    <a:pt x="0" y="56514"/>
                  </a:moveTo>
                </a:path>
              </a:pathLst>
            </a:custGeom>
            <a:noFill/>
            <a:ln w="9029" cap="flat" cmpd="sng" algn="ctr">
              <a:solidFill>
                <a:srgbClr val="EA543F">
                  <a:alpha val="100000"/>
                </a:srgbClr>
              </a:solidFill>
              <a:prstDash val="solid"/>
              <a:miter lim="127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04" name="Freeform 140">
              <a:extLst>
                <a:ext uri="{FF2B5EF4-FFF2-40B4-BE49-F238E27FC236}">
                  <a16:creationId xmlns:a16="http://schemas.microsoft.com/office/drawing/2014/main" id="{FE6DE3AE-2DCA-74E6-6628-531794513751}"/>
                </a:ext>
              </a:extLst>
            </p:cNvPr>
            <p:cNvSpPr/>
            <p:nvPr/>
          </p:nvSpPr>
          <p:spPr>
            <a:xfrm>
              <a:off x="4852739" y="2831371"/>
              <a:ext cx="141299" cy="56514"/>
            </a:xfrm>
            <a:custGeom>
              <a:avLst/>
              <a:gdLst/>
              <a:ahLst/>
              <a:cxnLst/>
              <a:rect l="0" t="0" r="0" b="0"/>
              <a:pathLst>
                <a:path w="141299" h="56514">
                  <a:moveTo>
                    <a:pt x="62166" y="16954"/>
                  </a:moveTo>
                  <a:cubicBezTo>
                    <a:pt x="64617" y="15126"/>
                    <a:pt x="67588" y="14135"/>
                    <a:pt x="70649" y="14135"/>
                  </a:cubicBezTo>
                  <a:lnTo>
                    <a:pt x="141299" y="14135"/>
                  </a:lnTo>
                  <a:lnTo>
                    <a:pt x="141299" y="0"/>
                  </a:lnTo>
                  <a:lnTo>
                    <a:pt x="0" y="0"/>
                  </a:lnTo>
                  <a:lnTo>
                    <a:pt x="0" y="56514"/>
                  </a:lnTo>
                  <a:lnTo>
                    <a:pt x="9411" y="56514"/>
                  </a:lnTo>
                  <a:close/>
                  <a:moveTo>
                    <a:pt x="62166" y="16954"/>
                  </a:moveTo>
                </a:path>
              </a:pathLst>
            </a:custGeom>
            <a:solidFill>
              <a:srgbClr val="FDE9D7">
                <a:alpha val="100000"/>
              </a:srgbClr>
            </a:solidFill>
            <a:ln w="9029" cap="flat" cmpd="sng" algn="ctr">
              <a:noFill/>
              <a:prstDash val="solid"/>
              <a:miter lim="800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05" name="Freeform 141">
              <a:extLst>
                <a:ext uri="{FF2B5EF4-FFF2-40B4-BE49-F238E27FC236}">
                  <a16:creationId xmlns:a16="http://schemas.microsoft.com/office/drawing/2014/main" id="{C9CD5953-FADD-31E2-9CA8-678B3BCAF124}"/>
                </a:ext>
              </a:extLst>
            </p:cNvPr>
            <p:cNvSpPr/>
            <p:nvPr/>
          </p:nvSpPr>
          <p:spPr>
            <a:xfrm>
              <a:off x="4852739" y="2831371"/>
              <a:ext cx="141299" cy="56514"/>
            </a:xfrm>
            <a:custGeom>
              <a:avLst/>
              <a:gdLst/>
              <a:ahLst/>
              <a:cxnLst/>
              <a:rect l="0" t="0" r="0" b="0"/>
              <a:pathLst>
                <a:path w="141299" h="56514">
                  <a:moveTo>
                    <a:pt x="62166" y="16954"/>
                  </a:moveTo>
                  <a:cubicBezTo>
                    <a:pt x="64617" y="15126"/>
                    <a:pt x="67588" y="14135"/>
                    <a:pt x="70649" y="14135"/>
                  </a:cubicBezTo>
                  <a:lnTo>
                    <a:pt x="141299" y="14135"/>
                  </a:lnTo>
                  <a:lnTo>
                    <a:pt x="141299" y="0"/>
                  </a:lnTo>
                  <a:lnTo>
                    <a:pt x="0" y="0"/>
                  </a:lnTo>
                  <a:lnTo>
                    <a:pt x="0" y="56514"/>
                  </a:lnTo>
                  <a:lnTo>
                    <a:pt x="9411" y="56514"/>
                  </a:lnTo>
                  <a:lnTo>
                    <a:pt x="62166" y="16954"/>
                  </a:lnTo>
                  <a:close/>
                  <a:moveTo>
                    <a:pt x="62166" y="16954"/>
                  </a:moveTo>
                </a:path>
              </a:pathLst>
            </a:custGeom>
            <a:noFill/>
            <a:ln w="9029" cap="flat" cmpd="sng" algn="ctr">
              <a:solidFill>
                <a:srgbClr val="F79235">
                  <a:alpha val="100000"/>
                </a:srgbClr>
              </a:solidFill>
              <a:prstDash val="solid"/>
              <a:miter lim="127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06" name="Freeform 142">
              <a:extLst>
                <a:ext uri="{FF2B5EF4-FFF2-40B4-BE49-F238E27FC236}">
                  <a16:creationId xmlns:a16="http://schemas.microsoft.com/office/drawing/2014/main" id="{602843B8-58B6-C39A-DD00-571AE41325B0}"/>
                </a:ext>
              </a:extLst>
            </p:cNvPr>
            <p:cNvSpPr/>
            <p:nvPr/>
          </p:nvSpPr>
          <p:spPr>
            <a:xfrm>
              <a:off x="4683175" y="2746592"/>
              <a:ext cx="141300" cy="56515"/>
            </a:xfrm>
            <a:custGeom>
              <a:avLst/>
              <a:gdLst/>
              <a:ahLst/>
              <a:cxnLst/>
              <a:rect l="0" t="0" r="0" b="0"/>
              <a:pathLst>
                <a:path w="141300" h="56515">
                  <a:moveTo>
                    <a:pt x="0" y="0"/>
                  </a:moveTo>
                  <a:lnTo>
                    <a:pt x="141300" y="0"/>
                  </a:lnTo>
                  <a:lnTo>
                    <a:pt x="141300" y="56515"/>
                  </a:lnTo>
                  <a:lnTo>
                    <a:pt x="0" y="56515"/>
                  </a:lnTo>
                  <a:lnTo>
                    <a:pt x="0" y="0"/>
                  </a:lnTo>
                  <a:close/>
                </a:path>
              </a:pathLst>
            </a:custGeom>
            <a:solidFill>
              <a:srgbClr val="E2DCEC">
                <a:alpha val="100000"/>
              </a:srgbClr>
            </a:solidFill>
            <a:ln w="9029" cap="flat" cmpd="sng" algn="ctr">
              <a:solidFill>
                <a:srgbClr val="6F509F">
                  <a:alpha val="100000"/>
                </a:srgbClr>
              </a:solidFill>
              <a:prstDash val="solid"/>
              <a:miter lim="127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07" name="Freeform 143">
              <a:extLst>
                <a:ext uri="{FF2B5EF4-FFF2-40B4-BE49-F238E27FC236}">
                  <a16:creationId xmlns:a16="http://schemas.microsoft.com/office/drawing/2014/main" id="{6FA94237-FA96-6B7F-5BDF-3B4484FC5EDD}"/>
                </a:ext>
              </a:extLst>
            </p:cNvPr>
            <p:cNvSpPr/>
            <p:nvPr/>
          </p:nvSpPr>
          <p:spPr>
            <a:xfrm>
              <a:off x="4301658" y="2718328"/>
              <a:ext cx="226084" cy="169557"/>
            </a:xfrm>
            <a:custGeom>
              <a:avLst/>
              <a:gdLst/>
              <a:ahLst/>
              <a:cxnLst/>
              <a:rect l="0" t="0" r="0" b="0"/>
              <a:pathLst>
                <a:path w="226084" h="169557">
                  <a:moveTo>
                    <a:pt x="42392" y="42392"/>
                  </a:moveTo>
                  <a:lnTo>
                    <a:pt x="42392" y="127177"/>
                  </a:lnTo>
                  <a:cubicBezTo>
                    <a:pt x="46138" y="127177"/>
                    <a:pt x="49732" y="128663"/>
                    <a:pt x="52386" y="131317"/>
                  </a:cubicBezTo>
                  <a:lnTo>
                    <a:pt x="90639" y="169557"/>
                  </a:lnTo>
                  <a:lnTo>
                    <a:pt x="183692" y="169557"/>
                  </a:lnTo>
                  <a:lnTo>
                    <a:pt x="183692" y="42392"/>
                  </a:lnTo>
                  <a:cubicBezTo>
                    <a:pt x="183692" y="37668"/>
                    <a:pt x="186054" y="33261"/>
                    <a:pt x="189978" y="30632"/>
                  </a:cubicBezTo>
                  <a:lnTo>
                    <a:pt x="226084" y="6566"/>
                  </a:lnTo>
                  <a:lnTo>
                    <a:pt x="226084" y="0"/>
                  </a:lnTo>
                  <a:lnTo>
                    <a:pt x="0" y="0"/>
                  </a:lnTo>
                  <a:lnTo>
                    <a:pt x="0" y="6566"/>
                  </a:lnTo>
                  <a:lnTo>
                    <a:pt x="36093" y="30632"/>
                  </a:lnTo>
                  <a:cubicBezTo>
                    <a:pt x="40030" y="33261"/>
                    <a:pt x="42392" y="37668"/>
                    <a:pt x="42392" y="42392"/>
                  </a:cubicBezTo>
                  <a:lnTo>
                    <a:pt x="42392" y="42392"/>
                  </a:lnTo>
                  <a:close/>
                  <a:moveTo>
                    <a:pt x="42392" y="42392"/>
                  </a:moveTo>
                  <a:moveTo>
                    <a:pt x="127177" y="28257"/>
                  </a:moveTo>
                  <a:lnTo>
                    <a:pt x="155434" y="28257"/>
                  </a:lnTo>
                  <a:lnTo>
                    <a:pt x="155434" y="56514"/>
                  </a:lnTo>
                  <a:lnTo>
                    <a:pt x="127177" y="56514"/>
                  </a:lnTo>
                  <a:lnTo>
                    <a:pt x="127177" y="28257"/>
                  </a:lnTo>
                  <a:close/>
                  <a:moveTo>
                    <a:pt x="127177" y="84784"/>
                  </a:moveTo>
                  <a:lnTo>
                    <a:pt x="155434" y="84784"/>
                  </a:lnTo>
                  <a:lnTo>
                    <a:pt x="155434" y="113042"/>
                  </a:lnTo>
                  <a:lnTo>
                    <a:pt x="127177" y="113042"/>
                  </a:lnTo>
                  <a:lnTo>
                    <a:pt x="127177" y="84784"/>
                  </a:lnTo>
                  <a:close/>
                  <a:moveTo>
                    <a:pt x="70649" y="28257"/>
                  </a:moveTo>
                  <a:lnTo>
                    <a:pt x="98906" y="28257"/>
                  </a:lnTo>
                  <a:lnTo>
                    <a:pt x="98906" y="56514"/>
                  </a:lnTo>
                  <a:lnTo>
                    <a:pt x="70649" y="56514"/>
                  </a:lnTo>
                  <a:lnTo>
                    <a:pt x="70649" y="28257"/>
                  </a:lnTo>
                  <a:close/>
                  <a:moveTo>
                    <a:pt x="70649" y="84784"/>
                  </a:moveTo>
                  <a:lnTo>
                    <a:pt x="98906" y="84784"/>
                  </a:lnTo>
                  <a:lnTo>
                    <a:pt x="98906" y="113042"/>
                  </a:lnTo>
                  <a:lnTo>
                    <a:pt x="70649" y="113042"/>
                  </a:lnTo>
                  <a:lnTo>
                    <a:pt x="70649" y="84784"/>
                  </a:lnTo>
                  <a:close/>
                </a:path>
              </a:pathLst>
            </a:custGeom>
            <a:noFill/>
            <a:ln w="9029" cap="flat" cmpd="sng" algn="ctr">
              <a:solidFill>
                <a:srgbClr val="087AC2">
                  <a:alpha val="100000"/>
                </a:srgbClr>
              </a:solidFill>
              <a:prstDash val="solid"/>
              <a:miter lim="127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08" name="Freeform 144">
              <a:extLst>
                <a:ext uri="{FF2B5EF4-FFF2-40B4-BE49-F238E27FC236}">
                  <a16:creationId xmlns:a16="http://schemas.microsoft.com/office/drawing/2014/main" id="{66B18E45-C384-6737-5A33-143C55E88932}"/>
                </a:ext>
              </a:extLst>
            </p:cNvPr>
            <p:cNvSpPr/>
            <p:nvPr/>
          </p:nvSpPr>
          <p:spPr>
            <a:xfrm>
              <a:off x="4344047" y="2661806"/>
              <a:ext cx="141300" cy="28258"/>
            </a:xfrm>
            <a:custGeom>
              <a:avLst/>
              <a:gdLst/>
              <a:ahLst/>
              <a:cxnLst/>
              <a:rect l="0" t="0" r="0" b="0"/>
              <a:pathLst>
                <a:path w="141300" h="28258">
                  <a:moveTo>
                    <a:pt x="0" y="0"/>
                  </a:moveTo>
                  <a:lnTo>
                    <a:pt x="141300" y="0"/>
                  </a:lnTo>
                  <a:lnTo>
                    <a:pt x="141300" y="28258"/>
                  </a:lnTo>
                  <a:lnTo>
                    <a:pt x="0" y="28258"/>
                  </a:lnTo>
                  <a:lnTo>
                    <a:pt x="0" y="0"/>
                  </a:lnTo>
                  <a:close/>
                </a:path>
              </a:pathLst>
            </a:custGeom>
            <a:noFill/>
            <a:ln w="9029" cap="flat" cmpd="sng" algn="ctr">
              <a:solidFill>
                <a:srgbClr val="087AC2">
                  <a:alpha val="100000"/>
                </a:srgbClr>
              </a:solidFill>
              <a:prstDash val="solid"/>
              <a:miter lim="127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sp>
          <p:nvSpPr>
            <p:cNvPr id="109" name="Freeform 145">
              <a:extLst>
                <a:ext uri="{FF2B5EF4-FFF2-40B4-BE49-F238E27FC236}">
                  <a16:creationId xmlns:a16="http://schemas.microsoft.com/office/drawing/2014/main" id="{6CB6137D-410A-FAAB-7010-475E53B6B2B1}"/>
                </a:ext>
              </a:extLst>
            </p:cNvPr>
            <p:cNvSpPr/>
            <p:nvPr/>
          </p:nvSpPr>
          <p:spPr>
            <a:xfrm>
              <a:off x="4852733" y="2746592"/>
              <a:ext cx="141300" cy="56515"/>
            </a:xfrm>
            <a:custGeom>
              <a:avLst/>
              <a:gdLst/>
              <a:ahLst/>
              <a:cxnLst/>
              <a:rect l="0" t="0" r="0" b="0"/>
              <a:pathLst>
                <a:path w="141300" h="56515">
                  <a:moveTo>
                    <a:pt x="0" y="0"/>
                  </a:moveTo>
                  <a:lnTo>
                    <a:pt x="141300" y="0"/>
                  </a:lnTo>
                  <a:lnTo>
                    <a:pt x="141300" y="56515"/>
                  </a:lnTo>
                  <a:lnTo>
                    <a:pt x="0" y="56515"/>
                  </a:lnTo>
                  <a:lnTo>
                    <a:pt x="0" y="0"/>
                  </a:lnTo>
                  <a:close/>
                </a:path>
              </a:pathLst>
            </a:custGeom>
            <a:solidFill>
              <a:srgbClr val="D7EDDB">
                <a:alpha val="100000"/>
              </a:srgbClr>
            </a:solidFill>
            <a:ln w="9029" cap="flat" cmpd="sng" algn="ctr">
              <a:solidFill>
                <a:srgbClr val="38A64A">
                  <a:alpha val="100000"/>
                </a:srgbClr>
              </a:solidFill>
              <a:prstDash val="solid"/>
              <a:miter lim="127000"/>
            </a:ln>
            <a:effectLst/>
          </p:spPr>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grpSp>
      <p:pic>
        <p:nvPicPr>
          <p:cNvPr id="81" name="Picture 80" descr="A white line drawing of a boat&#10;&#10;Description automatically generated">
            <a:extLst>
              <a:ext uri="{FF2B5EF4-FFF2-40B4-BE49-F238E27FC236}">
                <a16:creationId xmlns:a16="http://schemas.microsoft.com/office/drawing/2014/main" id="{D9F95D07-7618-EC32-440C-74391736CEE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09151" y="5044911"/>
            <a:ext cx="839348" cy="494073"/>
          </a:xfrm>
          <a:prstGeom prst="rect">
            <a:avLst/>
          </a:prstGeom>
        </p:spPr>
      </p:pic>
      <p:pic>
        <p:nvPicPr>
          <p:cNvPr id="82" name="Picture 81" descr="A green container with a black background&#10;&#10;Description automatically generated">
            <a:extLst>
              <a:ext uri="{FF2B5EF4-FFF2-40B4-BE49-F238E27FC236}">
                <a16:creationId xmlns:a16="http://schemas.microsoft.com/office/drawing/2014/main" id="{E66EC78D-02A1-AA35-14BA-0D8773FF528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369823" y="3486573"/>
            <a:ext cx="495848" cy="559810"/>
          </a:xfrm>
          <a:prstGeom prst="rect">
            <a:avLst/>
          </a:prstGeom>
        </p:spPr>
      </p:pic>
      <p:sp>
        <p:nvSpPr>
          <p:cNvPr id="83" name="Oval 82">
            <a:extLst>
              <a:ext uri="{FF2B5EF4-FFF2-40B4-BE49-F238E27FC236}">
                <a16:creationId xmlns:a16="http://schemas.microsoft.com/office/drawing/2014/main" id="{D22D1108-59FB-9D0C-AF70-E42D9D8FF33A}"/>
              </a:ext>
            </a:extLst>
          </p:cNvPr>
          <p:cNvSpPr/>
          <p:nvPr/>
        </p:nvSpPr>
        <p:spPr>
          <a:xfrm>
            <a:off x="494309" y="2093971"/>
            <a:ext cx="767731" cy="767731"/>
          </a:xfrm>
          <a:prstGeom prst="ellipse">
            <a:avLst/>
          </a:prstGeom>
          <a:solidFill>
            <a:srgbClr val="BDDBE7"/>
          </a:solidFill>
          <a:ln w="190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ublic Sans Light"/>
              <a:ea typeface="+mn-ea"/>
              <a:cs typeface="+mn-cs"/>
            </a:endParaRPr>
          </a:p>
        </p:txBody>
      </p:sp>
      <p:pic>
        <p:nvPicPr>
          <p:cNvPr id="84" name="Picture 83" descr="A blue square with arrows&#10;&#10;Description automatically generated">
            <a:extLst>
              <a:ext uri="{FF2B5EF4-FFF2-40B4-BE49-F238E27FC236}">
                <a16:creationId xmlns:a16="http://schemas.microsoft.com/office/drawing/2014/main" id="{9A03E099-CFDF-A63D-D2E7-DBF2A63D94F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80741" y="2255694"/>
            <a:ext cx="451053" cy="451053"/>
          </a:xfrm>
          <a:prstGeom prst="rect">
            <a:avLst/>
          </a:prstGeom>
        </p:spPr>
      </p:pic>
      <p:pic>
        <p:nvPicPr>
          <p:cNvPr id="86" name="Picture 85" descr="A white outline of a hard hat&#10;&#10;Description automatically generated">
            <a:extLst>
              <a:ext uri="{FF2B5EF4-FFF2-40B4-BE49-F238E27FC236}">
                <a16:creationId xmlns:a16="http://schemas.microsoft.com/office/drawing/2014/main" id="{4036DFE0-4230-08F3-D455-896E26EC209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361585" y="2502776"/>
            <a:ext cx="645957" cy="506780"/>
          </a:xfrm>
          <a:prstGeom prst="rect">
            <a:avLst/>
          </a:prstGeom>
        </p:spPr>
      </p:pic>
      <p:pic>
        <p:nvPicPr>
          <p:cNvPr id="88" name="Picture 87" descr="A blue and black car&#10;&#10;Description automatically generated">
            <a:extLst>
              <a:ext uri="{FF2B5EF4-FFF2-40B4-BE49-F238E27FC236}">
                <a16:creationId xmlns:a16="http://schemas.microsoft.com/office/drawing/2014/main" id="{928CC8E7-5A64-4DC3-EB2F-A21EC8F2727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074248" y="4390549"/>
            <a:ext cx="312412" cy="247703"/>
          </a:xfrm>
          <a:prstGeom prst="rect">
            <a:avLst/>
          </a:prstGeom>
        </p:spPr>
      </p:pic>
      <p:pic>
        <p:nvPicPr>
          <p:cNvPr id="89" name="Picture 88" descr="A blue line drawing of a oval object&#10;&#10;Description automatically generated">
            <a:extLst>
              <a:ext uri="{FF2B5EF4-FFF2-40B4-BE49-F238E27FC236}">
                <a16:creationId xmlns:a16="http://schemas.microsoft.com/office/drawing/2014/main" id="{4A34DE7A-D5A7-22F2-55A6-3B0F54B47D4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989835" y="2943008"/>
            <a:ext cx="268709" cy="350404"/>
          </a:xfrm>
          <a:prstGeom prst="rect">
            <a:avLst/>
          </a:prstGeom>
        </p:spPr>
      </p:pic>
      <p:pic>
        <p:nvPicPr>
          <p:cNvPr id="90" name="Picture 89" descr="A blue container with a hook&#10;&#10;Description automatically generated">
            <a:extLst>
              <a:ext uri="{FF2B5EF4-FFF2-40B4-BE49-F238E27FC236}">
                <a16:creationId xmlns:a16="http://schemas.microsoft.com/office/drawing/2014/main" id="{AB081874-B89D-11A3-029A-55E1C87FAB22}"/>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090704" y="2940152"/>
            <a:ext cx="268709" cy="304285"/>
          </a:xfrm>
          <a:prstGeom prst="rect">
            <a:avLst/>
          </a:prstGeom>
        </p:spPr>
      </p:pic>
      <p:pic>
        <p:nvPicPr>
          <p:cNvPr id="91" name="Picture 90">
            <a:extLst>
              <a:ext uri="{FF2B5EF4-FFF2-40B4-BE49-F238E27FC236}">
                <a16:creationId xmlns:a16="http://schemas.microsoft.com/office/drawing/2014/main" id="{9C1FAC46-2A3E-8780-82B2-4ECAE8029295}"/>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064821" y="3681637"/>
            <a:ext cx="321839" cy="288295"/>
          </a:xfrm>
          <a:prstGeom prst="rect">
            <a:avLst/>
          </a:prstGeom>
        </p:spPr>
      </p:pic>
      <p:pic>
        <p:nvPicPr>
          <p:cNvPr id="92" name="Picture 91" descr="A blue line drawing of a rectangular object&#10;&#10;Description automatically generated">
            <a:extLst>
              <a:ext uri="{FF2B5EF4-FFF2-40B4-BE49-F238E27FC236}">
                <a16:creationId xmlns:a16="http://schemas.microsoft.com/office/drawing/2014/main" id="{B261D371-C567-C3C9-261B-59F81255F33C}"/>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9966231" y="3669306"/>
            <a:ext cx="292313" cy="306972"/>
          </a:xfrm>
          <a:prstGeom prst="rect">
            <a:avLst/>
          </a:prstGeom>
        </p:spPr>
      </p:pic>
      <p:pic>
        <p:nvPicPr>
          <p:cNvPr id="93" name="Picture 92" descr="A blue box with black background&#10;&#10;Description automatically generated">
            <a:extLst>
              <a:ext uri="{FF2B5EF4-FFF2-40B4-BE49-F238E27FC236}">
                <a16:creationId xmlns:a16="http://schemas.microsoft.com/office/drawing/2014/main" id="{BA30B6DE-2200-4DA7-4A6B-B7859A867EEA}"/>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986257" y="4388098"/>
            <a:ext cx="273549" cy="274320"/>
          </a:xfrm>
          <a:prstGeom prst="rect">
            <a:avLst/>
          </a:prstGeom>
        </p:spPr>
      </p:pic>
      <p:sp>
        <p:nvSpPr>
          <p:cNvPr id="122" name="Google Shape;87;p2">
            <a:extLst>
              <a:ext uri="{FF2B5EF4-FFF2-40B4-BE49-F238E27FC236}">
                <a16:creationId xmlns:a16="http://schemas.microsoft.com/office/drawing/2014/main" id="{95CAED59-28F2-5375-CBA8-1F3107B5F637}"/>
              </a:ext>
            </a:extLst>
          </p:cNvPr>
          <p:cNvSpPr txBox="1">
            <a:spLocks/>
          </p:cNvSpPr>
          <p:nvPr/>
        </p:nvSpPr>
        <p:spPr>
          <a:xfrm>
            <a:off x="11460163" y="6218238"/>
            <a:ext cx="731837" cy="523875"/>
          </a:xfrm>
          <a:prstGeom prst="rect">
            <a:avLst/>
          </a:prstGeom>
          <a:noFill/>
          <a:ln>
            <a:noFill/>
          </a:ln>
        </p:spPr>
        <p:txBody>
          <a:bodyPr spcFirstLastPara="1" vert="horz" wrap="square" lIns="121900" tIns="121900" rIns="121900" bIns="121900" rtlCol="0" anchor="ctr" anchorCtr="0">
            <a:normAutofit/>
          </a:bodyPr>
          <a:lstStyle>
            <a:defPPr>
              <a:defRPr lang="en-US"/>
            </a:defPPr>
            <a:lvl1pPr marL="0" lvl="0" algn="r" defTabSz="457200" rtl="0" eaLnBrk="1" latinLnBrk="0" hangingPunct="1">
              <a:buNone/>
              <a:defRPr sz="1333" kern="1200">
                <a:solidFill>
                  <a:schemeClr val="dk2"/>
                </a:solidFill>
                <a:latin typeface="+mn-lt"/>
                <a:ea typeface="+mn-ea"/>
                <a:cs typeface="+mn-cs"/>
              </a:defRPr>
            </a:lvl1pPr>
            <a:lvl2pPr marL="457200" lvl="1" algn="r" defTabSz="457200" rtl="0" eaLnBrk="1" latinLnBrk="0" hangingPunct="1">
              <a:buNone/>
              <a:defRPr sz="1333" kern="1200">
                <a:solidFill>
                  <a:schemeClr val="dk2"/>
                </a:solidFill>
                <a:latin typeface="+mn-lt"/>
                <a:ea typeface="+mn-ea"/>
                <a:cs typeface="+mn-cs"/>
              </a:defRPr>
            </a:lvl2pPr>
            <a:lvl3pPr marL="914400" lvl="2" algn="r" defTabSz="457200" rtl="0" eaLnBrk="1" latinLnBrk="0" hangingPunct="1">
              <a:buNone/>
              <a:defRPr sz="1333" kern="1200">
                <a:solidFill>
                  <a:schemeClr val="dk2"/>
                </a:solidFill>
                <a:latin typeface="+mn-lt"/>
                <a:ea typeface="+mn-ea"/>
                <a:cs typeface="+mn-cs"/>
              </a:defRPr>
            </a:lvl3pPr>
            <a:lvl4pPr marL="1371600" lvl="3" algn="r" defTabSz="457200" rtl="0" eaLnBrk="1" latinLnBrk="0" hangingPunct="1">
              <a:buNone/>
              <a:defRPr sz="1333" kern="1200">
                <a:solidFill>
                  <a:schemeClr val="dk2"/>
                </a:solidFill>
                <a:latin typeface="+mn-lt"/>
                <a:ea typeface="+mn-ea"/>
                <a:cs typeface="+mn-cs"/>
              </a:defRPr>
            </a:lvl4pPr>
            <a:lvl5pPr marL="1828800" lvl="4" algn="r" defTabSz="457200" rtl="0" eaLnBrk="1" latinLnBrk="0" hangingPunct="1">
              <a:buNone/>
              <a:defRPr sz="1333" kern="1200">
                <a:solidFill>
                  <a:schemeClr val="dk2"/>
                </a:solidFill>
                <a:latin typeface="+mn-lt"/>
                <a:ea typeface="+mn-ea"/>
                <a:cs typeface="+mn-cs"/>
              </a:defRPr>
            </a:lvl5pPr>
            <a:lvl6pPr marL="2286000" lvl="5" algn="r" defTabSz="457200" rtl="0" eaLnBrk="1" latinLnBrk="0" hangingPunct="1">
              <a:buNone/>
              <a:defRPr sz="1333" kern="1200">
                <a:solidFill>
                  <a:schemeClr val="dk2"/>
                </a:solidFill>
                <a:latin typeface="+mn-lt"/>
                <a:ea typeface="+mn-ea"/>
                <a:cs typeface="+mn-cs"/>
              </a:defRPr>
            </a:lvl6pPr>
            <a:lvl7pPr marL="2743200" lvl="6" algn="r" defTabSz="457200" rtl="0" eaLnBrk="1" latinLnBrk="0" hangingPunct="1">
              <a:buNone/>
              <a:defRPr sz="1333" kern="1200">
                <a:solidFill>
                  <a:schemeClr val="dk2"/>
                </a:solidFill>
                <a:latin typeface="+mn-lt"/>
                <a:ea typeface="+mn-ea"/>
                <a:cs typeface="+mn-cs"/>
              </a:defRPr>
            </a:lvl7pPr>
            <a:lvl8pPr marL="3200400" lvl="7" algn="r" defTabSz="457200" rtl="0" eaLnBrk="1" latinLnBrk="0" hangingPunct="1">
              <a:buNone/>
              <a:defRPr sz="1333" kern="1200">
                <a:solidFill>
                  <a:schemeClr val="dk2"/>
                </a:solidFill>
                <a:latin typeface="+mn-lt"/>
                <a:ea typeface="+mn-ea"/>
                <a:cs typeface="+mn-cs"/>
              </a:defRPr>
            </a:lvl8pPr>
            <a:lvl9pPr marL="3657600" lvl="8" algn="r" defTabSz="457200" rtl="0" eaLnBrk="1" latinLnBrk="0" hangingPunct="1">
              <a:buNone/>
              <a:defRPr sz="1333" kern="1200">
                <a:solidFill>
                  <a:schemeClr val="dk2"/>
                </a:solidFill>
                <a:latin typeface="+mn-lt"/>
                <a:ea typeface="+mn-ea"/>
                <a:cs typeface="+mn-cs"/>
              </a:defRPr>
            </a:lvl9pPr>
          </a:lstStyle>
          <a:p>
            <a:pPr>
              <a:buSzPts val="1000"/>
            </a:pPr>
            <a:fld id="{00000000-1234-1234-1234-123412341234}" type="slidenum">
              <a:rPr lang="en" smtClean="0">
                <a:solidFill>
                  <a:schemeClr val="lt1"/>
                </a:solidFill>
              </a:rPr>
              <a:pPr>
                <a:buSzPts val="1000"/>
              </a:pPr>
              <a:t>3</a:t>
            </a:fld>
            <a:endParaRPr lang="en" dirty="0">
              <a:solidFill>
                <a:schemeClr val="lt1"/>
              </a:solidFill>
            </a:endParaRPr>
          </a:p>
        </p:txBody>
      </p:sp>
    </p:spTree>
    <p:extLst>
      <p:ext uri="{BB962C8B-B14F-4D97-AF65-F5344CB8AC3E}">
        <p14:creationId xmlns:p14="http://schemas.microsoft.com/office/powerpoint/2010/main" val="3055180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8DC96E21-4847-4B6B-D724-DDA39287BE3D}"/>
              </a:ext>
            </a:extLst>
          </p:cNvPr>
          <p:cNvGrpSpPr/>
          <p:nvPr/>
        </p:nvGrpSpPr>
        <p:grpSpPr>
          <a:xfrm>
            <a:off x="0" y="0"/>
            <a:ext cx="12192000" cy="6236846"/>
            <a:chOff x="152400" y="462977"/>
            <a:chExt cx="12192000" cy="6236846"/>
          </a:xfrm>
        </p:grpSpPr>
        <p:pic>
          <p:nvPicPr>
            <p:cNvPr id="8" name="Picture 7">
              <a:extLst>
                <a:ext uri="{FF2B5EF4-FFF2-40B4-BE49-F238E27FC236}">
                  <a16:creationId xmlns:a16="http://schemas.microsoft.com/office/drawing/2014/main" id="{C600EFA2-03E0-86FA-2686-586F6313718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52400" y="462977"/>
              <a:ext cx="12192000" cy="6236846"/>
            </a:xfrm>
            <a:prstGeom prst="rect">
              <a:avLst/>
            </a:prstGeom>
          </p:spPr>
        </p:pic>
        <p:sp>
          <p:nvSpPr>
            <p:cNvPr id="12" name="Freeform: Shape 11">
              <a:extLst>
                <a:ext uri="{FF2B5EF4-FFF2-40B4-BE49-F238E27FC236}">
                  <a16:creationId xmlns:a16="http://schemas.microsoft.com/office/drawing/2014/main" id="{7D9DE1C2-B372-C5C6-A36B-E607EC60014A}"/>
                </a:ext>
              </a:extLst>
            </p:cNvPr>
            <p:cNvSpPr/>
            <p:nvPr/>
          </p:nvSpPr>
          <p:spPr>
            <a:xfrm rot="21407912">
              <a:off x="2428906" y="5596413"/>
              <a:ext cx="1333012" cy="303773"/>
            </a:xfrm>
            <a:custGeom>
              <a:avLst/>
              <a:gdLst>
                <a:gd name="connsiteX0" fmla="*/ 0 w 2343150"/>
                <a:gd name="connsiteY0" fmla="*/ 0 h 660400"/>
                <a:gd name="connsiteX1" fmla="*/ 0 w 2343150"/>
                <a:gd name="connsiteY1" fmla="*/ 69850 h 660400"/>
                <a:gd name="connsiteX2" fmla="*/ 260350 w 2343150"/>
                <a:gd name="connsiteY2" fmla="*/ 247650 h 660400"/>
                <a:gd name="connsiteX3" fmla="*/ 1123950 w 2343150"/>
                <a:gd name="connsiteY3" fmla="*/ 368300 h 660400"/>
                <a:gd name="connsiteX4" fmla="*/ 1155700 w 2343150"/>
                <a:gd name="connsiteY4" fmla="*/ 660400 h 660400"/>
                <a:gd name="connsiteX5" fmla="*/ 2343150 w 2343150"/>
                <a:gd name="connsiteY5" fmla="*/ 565150 h 660400"/>
                <a:gd name="connsiteX6" fmla="*/ 2317750 w 2343150"/>
                <a:gd name="connsiteY6" fmla="*/ 298450 h 660400"/>
                <a:gd name="connsiteX7" fmla="*/ 1606550 w 2343150"/>
                <a:gd name="connsiteY7" fmla="*/ 158750 h 660400"/>
                <a:gd name="connsiteX8" fmla="*/ 1625600 w 2343150"/>
                <a:gd name="connsiteY8" fmla="*/ 342900 h 660400"/>
                <a:gd name="connsiteX9" fmla="*/ 1092200 w 2343150"/>
                <a:gd name="connsiteY9" fmla="*/ 215900 h 660400"/>
                <a:gd name="connsiteX10" fmla="*/ 647700 w 2343150"/>
                <a:gd name="connsiteY10" fmla="*/ 146050 h 660400"/>
                <a:gd name="connsiteX11" fmla="*/ 260350 w 2343150"/>
                <a:gd name="connsiteY11" fmla="*/ 69850 h 660400"/>
                <a:gd name="connsiteX12" fmla="*/ 0 w 2343150"/>
                <a:gd name="connsiteY12" fmla="*/ 0 h 6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3150" h="660400">
                  <a:moveTo>
                    <a:pt x="0" y="0"/>
                  </a:moveTo>
                  <a:lnTo>
                    <a:pt x="0" y="69850"/>
                  </a:lnTo>
                  <a:lnTo>
                    <a:pt x="260350" y="247650"/>
                  </a:lnTo>
                  <a:lnTo>
                    <a:pt x="1123950" y="368300"/>
                  </a:lnTo>
                  <a:lnTo>
                    <a:pt x="1155700" y="660400"/>
                  </a:lnTo>
                  <a:lnTo>
                    <a:pt x="2343150" y="565150"/>
                  </a:lnTo>
                  <a:lnTo>
                    <a:pt x="2317750" y="298450"/>
                  </a:lnTo>
                  <a:lnTo>
                    <a:pt x="1606550" y="158750"/>
                  </a:lnTo>
                  <a:lnTo>
                    <a:pt x="1625600" y="342900"/>
                  </a:lnTo>
                  <a:lnTo>
                    <a:pt x="1092200" y="215900"/>
                  </a:lnTo>
                  <a:lnTo>
                    <a:pt x="647700" y="146050"/>
                  </a:lnTo>
                  <a:lnTo>
                    <a:pt x="260350" y="69850"/>
                  </a:lnTo>
                  <a:lnTo>
                    <a:pt x="0" y="0"/>
                  </a:lnTo>
                  <a:close/>
                </a:path>
              </a:pathLst>
            </a:custGeom>
            <a:solidFill>
              <a:srgbClr val="38A64A">
                <a:lumMod val="50000"/>
              </a:srgbClr>
            </a:solidFill>
            <a:ln w="19050" cap="flat" cmpd="sng" algn="ctr">
              <a:solidFill>
                <a:srgbClr val="38A64A">
                  <a:lumMod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Public Sans Light"/>
                <a:ea typeface="+mn-ea"/>
                <a:cs typeface="+mn-cs"/>
              </a:endParaRPr>
            </a:p>
          </p:txBody>
        </p:sp>
        <p:sp>
          <p:nvSpPr>
            <p:cNvPr id="13" name="Flowchart: Connector 12">
              <a:extLst>
                <a:ext uri="{FF2B5EF4-FFF2-40B4-BE49-F238E27FC236}">
                  <a16:creationId xmlns:a16="http://schemas.microsoft.com/office/drawing/2014/main" id="{6BE94E2D-463D-A239-3C5C-5B5E39630269}"/>
                </a:ext>
              </a:extLst>
            </p:cNvPr>
            <p:cNvSpPr/>
            <p:nvPr/>
          </p:nvSpPr>
          <p:spPr>
            <a:xfrm flipH="1">
              <a:off x="3022390" y="5645633"/>
              <a:ext cx="452064" cy="195208"/>
            </a:xfrm>
            <a:prstGeom prst="flowChartConnector">
              <a:avLst/>
            </a:prstGeom>
            <a:solidFill>
              <a:srgbClr val="2972B8"/>
            </a:solidFill>
            <a:ln w="19050" cap="flat" cmpd="sng" algn="ctr">
              <a:solidFill>
                <a:sysClr val="window" lastClr="FFFFFF"/>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ysClr val="window" lastClr="FFFFFF"/>
                  </a:solidFill>
                  <a:effectLst/>
                  <a:uLnTx/>
                  <a:uFillTx/>
                  <a:latin typeface="Public Sans Light"/>
                  <a:ea typeface="+mn-ea"/>
                  <a:cs typeface="+mn-cs"/>
                </a:rPr>
                <a:t>19</a:t>
              </a:r>
            </a:p>
          </p:txBody>
        </p:sp>
      </p:grpSp>
      <p:sp>
        <p:nvSpPr>
          <p:cNvPr id="3" name="Title 14">
            <a:extLst>
              <a:ext uri="{FF2B5EF4-FFF2-40B4-BE49-F238E27FC236}">
                <a16:creationId xmlns:a16="http://schemas.microsoft.com/office/drawing/2014/main" id="{F492E460-DCEB-B2EF-DDB1-695EF92B7033}"/>
              </a:ext>
            </a:extLst>
          </p:cNvPr>
          <p:cNvSpPr>
            <a:spLocks noGrp="1"/>
          </p:cNvSpPr>
          <p:nvPr/>
        </p:nvSpPr>
        <p:spPr>
          <a:xfrm>
            <a:off x="5255103" y="188102"/>
            <a:ext cx="6343779" cy="1037963"/>
          </a:xfrm>
          <a:prstGeom prst="rect">
            <a:avLst/>
          </a:prstGeom>
        </p:spPr>
        <p:txBody>
          <a:bodyPr vert="horz" lIns="0" tIns="0" rIns="0" bIns="0" rtlCol="0" anchor="ctr">
            <a:normAutofit lnSpcReduction="10000"/>
          </a:bodyPr>
          <a:lstStyle>
            <a:lvl1pPr marL="457200" algn="l" defTabSz="914400" rtl="0" eaLnBrk="1" latinLnBrk="0" hangingPunct="1">
              <a:lnSpc>
                <a:spcPct val="90000"/>
              </a:lnSpc>
              <a:spcBef>
                <a:spcPct val="0"/>
              </a:spcBef>
              <a:buNone/>
              <a:defRPr lang="en-US" sz="3600" b="1" kern="1200" baseline="0" dirty="0">
                <a:solidFill>
                  <a:srgbClr val="00538A"/>
                </a:solidFill>
                <a:latin typeface="+mj-lt"/>
                <a:ea typeface="+mj-ea"/>
                <a:cs typeface="+mj-cs"/>
              </a:defRPr>
            </a:lvl1pPr>
          </a:lstStyle>
          <a:p>
            <a:pPr algn="r"/>
            <a:r>
              <a:rPr lang="en-US" sz="4000" b="0" dirty="0">
                <a:latin typeface="Helvetica Neue" panose="020B0604020202020204" charset="0"/>
              </a:rPr>
              <a:t>Port Facilities by Commodity</a:t>
            </a:r>
          </a:p>
        </p:txBody>
      </p:sp>
      <p:sp>
        <p:nvSpPr>
          <p:cNvPr id="4" name="Content Placeholder 3">
            <a:extLst>
              <a:ext uri="{FF2B5EF4-FFF2-40B4-BE49-F238E27FC236}">
                <a16:creationId xmlns:a16="http://schemas.microsoft.com/office/drawing/2014/main" id="{16FDB7AA-0AE9-1AAF-8A6A-C2CC64781B8B}"/>
              </a:ext>
            </a:extLst>
          </p:cNvPr>
          <p:cNvSpPr txBox="1">
            <a:spLocks/>
          </p:cNvSpPr>
          <p:nvPr/>
        </p:nvSpPr>
        <p:spPr>
          <a:xfrm>
            <a:off x="4835036" y="1671366"/>
            <a:ext cx="7183915" cy="4120179"/>
          </a:xfrm>
          <a:prstGeom prst="rect">
            <a:avLst/>
          </a:prstGeom>
        </p:spPr>
        <p:txBody>
          <a:bodyPr vert="horz" lIns="91440" tIns="45720" rIns="91440" bIns="45720" numCol="2" rtlCol="0" anchor="t">
            <a:noAutofit/>
          </a:bodyPr>
          <a:lstStyle>
            <a:defPPr>
              <a:defRPr lang="en-US"/>
            </a:defPPr>
            <a:lvl1pPr marL="228600" indent="-228600" algn="l" defTabSz="914400" rtl="0" eaLnBrk="1" latinLnBrk="0" hangingPunct="1">
              <a:lnSpc>
                <a:spcPct val="100000"/>
              </a:lnSpc>
              <a:spcBef>
                <a:spcPts val="1000"/>
              </a:spcBef>
              <a:buClr>
                <a:srgbClr val="0076BC"/>
              </a:buClr>
              <a:buFont typeface="Arial" panose="020B0604020202020204" pitchFamily="34" charset="0"/>
              <a:buChar char="•"/>
              <a:defRPr sz="2400" kern="1200">
                <a:solidFill>
                  <a:srgbClr val="4B4F54"/>
                </a:solidFill>
                <a:latin typeface="Calibri" panose="020F0502020204030204" pitchFamily="34" charset="0"/>
                <a:ea typeface="Verdana" panose="020B0604030504040204" pitchFamily="34" charset="0"/>
                <a:cs typeface="Calibri" panose="020F050202020403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rgbClr val="002060"/>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600" b="1" dirty="0">
                <a:solidFill>
                  <a:schemeClr val="bg1"/>
                </a:solidFill>
                <a:latin typeface="Helvetica Neue" panose="020B0604020202020204" charset="0"/>
                <a:ea typeface="Verdana"/>
                <a:cs typeface="Calibri"/>
              </a:rPr>
              <a:t>Container </a:t>
            </a:r>
            <a:r>
              <a:rPr lang="en-US" sz="1600" dirty="0">
                <a:solidFill>
                  <a:schemeClr val="bg1"/>
                </a:solidFill>
                <a:latin typeface="Helvetica Neue" panose="020B0604020202020204" charset="0"/>
                <a:ea typeface="Verdana"/>
                <a:cs typeface="Calibri"/>
              </a:rPr>
              <a:t>Facilities</a:t>
            </a:r>
          </a:p>
          <a:p>
            <a:pPr marL="0" indent="0">
              <a:spcBef>
                <a:spcPts val="0"/>
              </a:spcBef>
              <a:buNone/>
            </a:pPr>
            <a:r>
              <a:rPr lang="en-US" sz="1400" dirty="0">
                <a:solidFill>
                  <a:schemeClr val="bg1"/>
                </a:solidFill>
                <a:latin typeface="Helvetica Neue" panose="020B0604020202020204" charset="0"/>
                <a:ea typeface="Verdana"/>
                <a:cs typeface="Calibri"/>
              </a:rPr>
              <a:t>(1) Packer Avenue Marine Terminal</a:t>
            </a:r>
          </a:p>
          <a:p>
            <a:pPr marL="0" indent="0">
              <a:spcBef>
                <a:spcPts val="0"/>
              </a:spcBef>
              <a:buNone/>
            </a:pPr>
            <a:r>
              <a:rPr lang="en-US" sz="1400" dirty="0">
                <a:solidFill>
                  <a:schemeClr val="bg1"/>
                </a:solidFill>
                <a:latin typeface="Helvetica Neue" panose="020B0604020202020204" charset="0"/>
                <a:ea typeface="Verdana"/>
                <a:cs typeface="Calibri"/>
              </a:rPr>
              <a:t>(6) Packer North</a:t>
            </a:r>
          </a:p>
          <a:p>
            <a:pPr marL="0" indent="0">
              <a:spcBef>
                <a:spcPts val="0"/>
              </a:spcBef>
              <a:buNone/>
            </a:pPr>
            <a:r>
              <a:rPr lang="en-US" sz="1400" dirty="0">
                <a:solidFill>
                  <a:schemeClr val="bg1"/>
                </a:solidFill>
                <a:latin typeface="Helvetica Neue" panose="020B0604020202020204" charset="0"/>
                <a:ea typeface="Verdana"/>
                <a:cs typeface="Calibri"/>
              </a:rPr>
              <a:t>(13) Tioga Marine Terminal</a:t>
            </a:r>
          </a:p>
          <a:p>
            <a:pPr marL="0" indent="0">
              <a:spcBef>
                <a:spcPts val="0"/>
              </a:spcBef>
              <a:buNone/>
            </a:pPr>
            <a:endParaRPr lang="en-US" sz="1400" b="1" dirty="0">
              <a:solidFill>
                <a:schemeClr val="bg1"/>
              </a:solidFill>
              <a:latin typeface="Helvetica Neue" panose="020B0604020202020204" charset="0"/>
              <a:ea typeface="Verdana"/>
              <a:cs typeface="Calibri"/>
            </a:endParaRPr>
          </a:p>
          <a:p>
            <a:pPr marL="0" indent="0">
              <a:spcBef>
                <a:spcPts val="0"/>
              </a:spcBef>
              <a:buNone/>
            </a:pPr>
            <a:r>
              <a:rPr lang="en-US" sz="1600" b="1" dirty="0">
                <a:solidFill>
                  <a:schemeClr val="bg1"/>
                </a:solidFill>
                <a:latin typeface="Helvetica Neue" panose="020B0604020202020204" charset="0"/>
                <a:ea typeface="Verdana"/>
                <a:cs typeface="Calibri"/>
              </a:rPr>
              <a:t>Ro/Ro </a:t>
            </a:r>
            <a:r>
              <a:rPr lang="en-US" sz="1600" dirty="0">
                <a:solidFill>
                  <a:schemeClr val="bg1"/>
                </a:solidFill>
                <a:latin typeface="Helvetica Neue" panose="020B0604020202020204" charset="0"/>
                <a:ea typeface="Verdana"/>
                <a:cs typeface="Calibri"/>
              </a:rPr>
              <a:t>Facilities</a:t>
            </a:r>
          </a:p>
          <a:p>
            <a:pPr marL="0" indent="0">
              <a:spcBef>
                <a:spcPts val="0"/>
              </a:spcBef>
              <a:buNone/>
            </a:pPr>
            <a:r>
              <a:rPr lang="en-US" sz="1400" dirty="0">
                <a:solidFill>
                  <a:schemeClr val="bg1"/>
                </a:solidFill>
                <a:latin typeface="Helvetica Neue" panose="020B0604020202020204" charset="0"/>
                <a:ea typeface="Verdana"/>
                <a:cs typeface="Calibri"/>
              </a:rPr>
              <a:t>(2) Philadelphia Auto Processing Facility</a:t>
            </a:r>
          </a:p>
          <a:p>
            <a:pPr marL="0" indent="0">
              <a:spcBef>
                <a:spcPts val="0"/>
              </a:spcBef>
              <a:buNone/>
            </a:pPr>
            <a:r>
              <a:rPr lang="en-US" sz="1400" dirty="0">
                <a:solidFill>
                  <a:schemeClr val="bg1"/>
                </a:solidFill>
                <a:latin typeface="Helvetica Neue" panose="020B0604020202020204" charset="0"/>
                <a:ea typeface="Verdana"/>
                <a:cs typeface="Calibri"/>
              </a:rPr>
              <a:t>(3) Southport Auto Terminal</a:t>
            </a:r>
          </a:p>
          <a:p>
            <a:pPr marL="0" indent="0">
              <a:spcBef>
                <a:spcPts val="0"/>
              </a:spcBef>
              <a:buNone/>
            </a:pPr>
            <a:r>
              <a:rPr lang="en-US" sz="1400" dirty="0">
                <a:solidFill>
                  <a:schemeClr val="bg1"/>
                </a:solidFill>
                <a:latin typeface="Helvetica Neue" panose="020B0604020202020204" charset="0"/>
                <a:ea typeface="Verdana"/>
                <a:cs typeface="Calibri"/>
              </a:rPr>
              <a:t>(5) Pier 122</a:t>
            </a:r>
          </a:p>
          <a:p>
            <a:pPr marL="0" indent="0">
              <a:spcBef>
                <a:spcPts val="0"/>
              </a:spcBef>
              <a:buNone/>
            </a:pPr>
            <a:endParaRPr lang="en-US" sz="1400" b="1" dirty="0">
              <a:solidFill>
                <a:schemeClr val="bg1"/>
              </a:solidFill>
              <a:latin typeface="Helvetica Neue" panose="020B0604020202020204" charset="0"/>
              <a:ea typeface="Verdana"/>
              <a:cs typeface="Calibri"/>
            </a:endParaRPr>
          </a:p>
          <a:p>
            <a:pPr marL="0" indent="0">
              <a:spcBef>
                <a:spcPts val="0"/>
              </a:spcBef>
              <a:buNone/>
            </a:pPr>
            <a:r>
              <a:rPr lang="en-US" sz="1600" b="1" dirty="0">
                <a:solidFill>
                  <a:schemeClr val="bg1"/>
                </a:solidFill>
                <a:latin typeface="Helvetica Neue" panose="020B0604020202020204" charset="0"/>
                <a:ea typeface="Verdana"/>
                <a:cs typeface="Calibri"/>
              </a:rPr>
              <a:t>Breakbulk </a:t>
            </a:r>
            <a:r>
              <a:rPr lang="en-US" sz="1600" dirty="0">
                <a:solidFill>
                  <a:schemeClr val="bg1"/>
                </a:solidFill>
                <a:latin typeface="Helvetica Neue" panose="020B0604020202020204" charset="0"/>
                <a:ea typeface="Verdana"/>
                <a:cs typeface="Calibri"/>
              </a:rPr>
              <a:t>Facilities</a:t>
            </a:r>
          </a:p>
          <a:p>
            <a:pPr marL="0" indent="0">
              <a:spcBef>
                <a:spcPts val="0"/>
              </a:spcBef>
              <a:buNone/>
            </a:pPr>
            <a:r>
              <a:rPr lang="en-US" sz="1400" dirty="0">
                <a:solidFill>
                  <a:schemeClr val="bg1"/>
                </a:solidFill>
                <a:latin typeface="Helvetica Neue" panose="020B0604020202020204" charset="0"/>
                <a:ea typeface="Verdana"/>
                <a:cs typeface="Calibri"/>
              </a:rPr>
              <a:t>(7) Pier 96, 98 &amp; 100</a:t>
            </a:r>
          </a:p>
          <a:p>
            <a:pPr marL="0" indent="0">
              <a:spcBef>
                <a:spcPts val="0"/>
              </a:spcBef>
              <a:buNone/>
            </a:pPr>
            <a:r>
              <a:rPr lang="en-US" sz="1400" dirty="0">
                <a:solidFill>
                  <a:schemeClr val="bg1"/>
                </a:solidFill>
                <a:latin typeface="Helvetica Neue" panose="020B0604020202020204" charset="0"/>
                <a:ea typeface="Verdana"/>
                <a:cs typeface="Calibri"/>
              </a:rPr>
              <a:t>(8) Pier 84</a:t>
            </a:r>
          </a:p>
          <a:p>
            <a:pPr marL="0" indent="0">
              <a:spcBef>
                <a:spcPts val="0"/>
              </a:spcBef>
              <a:buNone/>
            </a:pPr>
            <a:r>
              <a:rPr lang="en-US" sz="1400" dirty="0">
                <a:solidFill>
                  <a:schemeClr val="bg1"/>
                </a:solidFill>
                <a:latin typeface="Helvetica Neue" panose="020B0604020202020204" charset="0"/>
                <a:ea typeface="Verdana"/>
                <a:cs typeface="Calibri"/>
              </a:rPr>
              <a:t>(9) Pier 82</a:t>
            </a:r>
          </a:p>
          <a:p>
            <a:pPr marL="0" indent="0">
              <a:spcBef>
                <a:spcPts val="0"/>
              </a:spcBef>
              <a:buNone/>
            </a:pPr>
            <a:r>
              <a:rPr lang="en-US" sz="1400" dirty="0">
                <a:solidFill>
                  <a:schemeClr val="bg1"/>
                </a:solidFill>
                <a:latin typeface="Helvetica Neue" panose="020B0604020202020204" charset="0"/>
                <a:ea typeface="Verdana"/>
                <a:cs typeface="Calibri"/>
              </a:rPr>
              <a:t>(10) Philadelphia Forest Products Center</a:t>
            </a:r>
            <a:br>
              <a:rPr lang="en-US" sz="1400" dirty="0">
                <a:solidFill>
                  <a:schemeClr val="bg1"/>
                </a:solidFill>
                <a:latin typeface="Helvetica Neue" panose="020B0604020202020204" charset="0"/>
                <a:ea typeface="Verdana"/>
                <a:cs typeface="Calibri"/>
              </a:rPr>
            </a:br>
            <a:r>
              <a:rPr lang="en-US" sz="1400" dirty="0">
                <a:solidFill>
                  <a:schemeClr val="bg1"/>
                </a:solidFill>
                <a:latin typeface="Helvetica Neue" panose="020B0604020202020204" charset="0"/>
                <a:ea typeface="Verdana"/>
                <a:cs typeface="Calibri"/>
              </a:rPr>
              <a:t>         </a:t>
            </a:r>
            <a:r>
              <a:rPr lang="en-US" sz="1100" dirty="0">
                <a:solidFill>
                  <a:schemeClr val="bg1"/>
                </a:solidFill>
                <a:latin typeface="Helvetica Neue" panose="020B0604020202020204" charset="0"/>
                <a:ea typeface="Verdana"/>
                <a:cs typeface="Calibri"/>
              </a:rPr>
              <a:t>*Piers 74 &amp; 78 &amp; 80</a:t>
            </a:r>
          </a:p>
          <a:p>
            <a:pPr marL="0" indent="0">
              <a:spcBef>
                <a:spcPts val="0"/>
              </a:spcBef>
              <a:buNone/>
            </a:pPr>
            <a:r>
              <a:rPr lang="en-US" sz="1400" dirty="0">
                <a:solidFill>
                  <a:schemeClr val="bg1"/>
                </a:solidFill>
                <a:latin typeface="Helvetica Neue" panose="020B0604020202020204" charset="0"/>
                <a:ea typeface="Verdana"/>
                <a:cs typeface="Calibri"/>
              </a:rPr>
              <a:t>(13) Tioga Marine Terminal</a:t>
            </a:r>
          </a:p>
          <a:p>
            <a:pPr marL="0" indent="0">
              <a:spcBef>
                <a:spcPts val="0"/>
              </a:spcBef>
              <a:buNone/>
            </a:pPr>
            <a:endParaRPr lang="en-US" sz="1400" dirty="0">
              <a:solidFill>
                <a:schemeClr val="bg1"/>
              </a:solidFill>
              <a:latin typeface="Helvetica Neue" panose="020B0604020202020204" charset="0"/>
              <a:ea typeface="Verdana"/>
              <a:cs typeface="Calibri"/>
            </a:endParaRPr>
          </a:p>
          <a:p>
            <a:pPr marL="0" indent="0">
              <a:spcBef>
                <a:spcPts val="0"/>
              </a:spcBef>
              <a:buNone/>
            </a:pPr>
            <a:r>
              <a:rPr lang="en-US" sz="1600" b="1" dirty="0">
                <a:solidFill>
                  <a:schemeClr val="bg1"/>
                </a:solidFill>
                <a:latin typeface="Helvetica Neue" panose="020B0604020202020204" charset="0"/>
                <a:ea typeface="Verdana"/>
                <a:cs typeface="Calibri"/>
              </a:rPr>
              <a:t>Liquid Bulk </a:t>
            </a:r>
            <a:r>
              <a:rPr lang="en-US" sz="1600" dirty="0">
                <a:solidFill>
                  <a:schemeClr val="bg1"/>
                </a:solidFill>
                <a:latin typeface="Helvetica Neue" panose="020B0604020202020204" charset="0"/>
                <a:ea typeface="Verdana"/>
                <a:cs typeface="Calibri"/>
              </a:rPr>
              <a:t>Facilities</a:t>
            </a:r>
          </a:p>
          <a:p>
            <a:pPr marL="0" indent="0">
              <a:spcBef>
                <a:spcPts val="0"/>
              </a:spcBef>
              <a:buNone/>
            </a:pPr>
            <a:r>
              <a:rPr lang="en-US" sz="1400" dirty="0">
                <a:solidFill>
                  <a:schemeClr val="bg1"/>
                </a:solidFill>
                <a:latin typeface="Helvetica Neue" panose="020B0604020202020204" charset="0"/>
                <a:ea typeface="Verdana"/>
                <a:cs typeface="Calibri"/>
              </a:rPr>
              <a:t>(4) Pier 124</a:t>
            </a:r>
          </a:p>
          <a:p>
            <a:pPr marL="0" indent="0">
              <a:spcBef>
                <a:spcPts val="0"/>
              </a:spcBef>
              <a:buNone/>
            </a:pPr>
            <a:r>
              <a:rPr lang="en-US" sz="1400" dirty="0">
                <a:solidFill>
                  <a:schemeClr val="bg1"/>
                </a:solidFill>
                <a:latin typeface="Helvetica Neue" panose="020B0604020202020204" charset="0"/>
                <a:ea typeface="Verdana"/>
                <a:cs typeface="Calibri"/>
              </a:rPr>
              <a:t>(15) Tioga Liquid Bulk Terminal</a:t>
            </a:r>
          </a:p>
          <a:p>
            <a:pPr marL="0" indent="0">
              <a:spcBef>
                <a:spcPts val="0"/>
              </a:spcBef>
              <a:buNone/>
            </a:pPr>
            <a:endParaRPr lang="en-US" sz="1600" b="1" dirty="0">
              <a:solidFill>
                <a:schemeClr val="bg1"/>
              </a:solidFill>
              <a:latin typeface="Helvetica Neue" panose="020B0604020202020204" charset="0"/>
              <a:ea typeface="Verdana"/>
              <a:cs typeface="Calibri"/>
            </a:endParaRPr>
          </a:p>
          <a:p>
            <a:pPr marL="0" indent="0">
              <a:spcBef>
                <a:spcPts val="0"/>
              </a:spcBef>
              <a:buNone/>
            </a:pPr>
            <a:r>
              <a:rPr lang="en-US" sz="1600" b="1" dirty="0">
                <a:solidFill>
                  <a:schemeClr val="bg1"/>
                </a:solidFill>
                <a:latin typeface="Helvetica Neue" panose="020B0604020202020204" charset="0"/>
                <a:ea typeface="Verdana"/>
                <a:cs typeface="Calibri"/>
              </a:rPr>
              <a:t>Other </a:t>
            </a:r>
            <a:r>
              <a:rPr lang="en-US" sz="1600" dirty="0">
                <a:solidFill>
                  <a:schemeClr val="bg1"/>
                </a:solidFill>
                <a:latin typeface="Helvetica Neue" panose="020B0604020202020204" charset="0"/>
                <a:ea typeface="Verdana"/>
                <a:cs typeface="Calibri"/>
              </a:rPr>
              <a:t>Properties</a:t>
            </a:r>
          </a:p>
          <a:p>
            <a:pPr marL="0" indent="0">
              <a:spcBef>
                <a:spcPts val="0"/>
              </a:spcBef>
              <a:buNone/>
            </a:pPr>
            <a:r>
              <a:rPr lang="en-US" sz="1400" dirty="0">
                <a:solidFill>
                  <a:schemeClr val="bg1"/>
                </a:solidFill>
                <a:latin typeface="Helvetica Neue" panose="020B0604020202020204" charset="0"/>
                <a:ea typeface="Verdana"/>
                <a:cs typeface="Calibri"/>
              </a:rPr>
              <a:t>(11) PhilaPort Distribution Center</a:t>
            </a:r>
          </a:p>
          <a:p>
            <a:pPr marL="0" indent="0">
              <a:spcBef>
                <a:spcPts val="0"/>
              </a:spcBef>
              <a:buNone/>
            </a:pPr>
            <a:r>
              <a:rPr lang="en-US" sz="1400" dirty="0">
                <a:solidFill>
                  <a:schemeClr val="bg1"/>
                </a:solidFill>
                <a:latin typeface="Helvetica Neue" panose="020B0604020202020204" charset="0"/>
                <a:ea typeface="Verdana"/>
                <a:cs typeface="Calibri"/>
              </a:rPr>
              <a:t>(12) Conrail Loop Track</a:t>
            </a:r>
          </a:p>
          <a:p>
            <a:pPr marL="0" indent="0">
              <a:spcBef>
                <a:spcPts val="0"/>
              </a:spcBef>
              <a:buNone/>
            </a:pPr>
            <a:r>
              <a:rPr lang="en-US" sz="1400" dirty="0">
                <a:solidFill>
                  <a:schemeClr val="bg1"/>
                </a:solidFill>
                <a:latin typeface="Helvetica Neue" panose="020B0604020202020204" charset="0"/>
                <a:ea typeface="Verdana"/>
                <a:cs typeface="Calibri"/>
              </a:rPr>
              <a:t>(15) PhilaPort Main Offices</a:t>
            </a:r>
          </a:p>
          <a:p>
            <a:pPr marL="0" indent="0">
              <a:spcBef>
                <a:spcPts val="0"/>
              </a:spcBef>
              <a:buNone/>
            </a:pPr>
            <a:r>
              <a:rPr lang="en-US" sz="1400" dirty="0">
                <a:solidFill>
                  <a:schemeClr val="bg1"/>
                </a:solidFill>
                <a:latin typeface="Helvetica Neue" panose="020B0604020202020204" charset="0"/>
                <a:ea typeface="Verdana"/>
                <a:cs typeface="Calibri"/>
              </a:rPr>
              <a:t>(16) 3200 E. Tioga</a:t>
            </a:r>
          </a:p>
          <a:p>
            <a:pPr marL="0" indent="0">
              <a:spcBef>
                <a:spcPts val="0"/>
              </a:spcBef>
              <a:buNone/>
            </a:pPr>
            <a:r>
              <a:rPr lang="en-US" sz="1400" dirty="0">
                <a:solidFill>
                  <a:schemeClr val="bg1"/>
                </a:solidFill>
                <a:latin typeface="Helvetica Neue" panose="020B0604020202020204" charset="0"/>
                <a:ea typeface="Verdana"/>
                <a:cs typeface="Calibri"/>
              </a:rPr>
              <a:t>(18) Philadelphia Wholesale</a:t>
            </a:r>
            <a:br>
              <a:rPr lang="en-US" sz="1400" dirty="0">
                <a:solidFill>
                  <a:schemeClr val="bg1"/>
                </a:solidFill>
                <a:latin typeface="Helvetica Neue" panose="020B0604020202020204" charset="0"/>
                <a:ea typeface="Verdana"/>
                <a:cs typeface="Calibri"/>
              </a:rPr>
            </a:br>
            <a:r>
              <a:rPr lang="en-US" sz="1400" dirty="0">
                <a:solidFill>
                  <a:schemeClr val="bg1"/>
                </a:solidFill>
                <a:latin typeface="Helvetica Neue" panose="020B0604020202020204" charset="0"/>
                <a:ea typeface="Verdana"/>
                <a:cs typeface="Calibri"/>
              </a:rPr>
              <a:t>Produce Market</a:t>
            </a:r>
          </a:p>
          <a:p>
            <a:pPr marL="0" indent="0">
              <a:spcBef>
                <a:spcPts val="0"/>
              </a:spcBef>
              <a:buNone/>
            </a:pPr>
            <a:r>
              <a:rPr lang="en-US" sz="1400" dirty="0">
                <a:solidFill>
                  <a:schemeClr val="bg1"/>
                </a:solidFill>
                <a:latin typeface="Helvetica Neue" panose="020B0604020202020204" charset="0"/>
                <a:ea typeface="Verdana"/>
                <a:cs typeface="Calibri"/>
              </a:rPr>
              <a:t>(19) Southport/Mustin Expansion</a:t>
            </a:r>
          </a:p>
        </p:txBody>
      </p:sp>
      <p:sp>
        <p:nvSpPr>
          <p:cNvPr id="5" name="Slide Number Placeholder 2">
            <a:extLst>
              <a:ext uri="{FF2B5EF4-FFF2-40B4-BE49-F238E27FC236}">
                <a16:creationId xmlns:a16="http://schemas.microsoft.com/office/drawing/2014/main" id="{F1EF30C2-2696-6396-5E89-85640A2B425C}"/>
              </a:ext>
            </a:extLst>
          </p:cNvPr>
          <p:cNvSpPr>
            <a:spLocks noGrp="1"/>
          </p:cNvSpPr>
          <p:nvPr/>
        </p:nvSpPr>
        <p:spPr>
          <a:xfrm>
            <a:off x="-6773" y="68477"/>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1" name="Slide Number Placeholder 2">
            <a:extLst>
              <a:ext uri="{FF2B5EF4-FFF2-40B4-BE49-F238E27FC236}">
                <a16:creationId xmlns:a16="http://schemas.microsoft.com/office/drawing/2014/main" id="{F1EF30C2-2696-6396-5E89-85640A2B425C}"/>
              </a:ext>
            </a:extLst>
          </p:cNvPr>
          <p:cNvSpPr>
            <a:spLocks noGrp="1"/>
          </p:cNvSpPr>
          <p:nvPr/>
        </p:nvSpPr>
        <p:spPr>
          <a:xfrm>
            <a:off x="145627" y="220877"/>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972B8"/>
              </a:solidFill>
              <a:effectLst/>
              <a:uLnTx/>
              <a:uFillTx/>
              <a:latin typeface="Public Sans Light"/>
              <a:ea typeface="+mn-ea"/>
              <a:cs typeface="+mn-cs"/>
            </a:endParaRPr>
          </a:p>
        </p:txBody>
      </p:sp>
    </p:spTree>
    <p:extLst>
      <p:ext uri="{BB962C8B-B14F-4D97-AF65-F5344CB8AC3E}">
        <p14:creationId xmlns:p14="http://schemas.microsoft.com/office/powerpoint/2010/main" val="2550244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4">
          <a:extLst>
            <a:ext uri="{FF2B5EF4-FFF2-40B4-BE49-F238E27FC236}">
              <a16:creationId xmlns:a16="http://schemas.microsoft.com/office/drawing/2014/main" id="{0F6D8088-2784-3F91-875A-138022C23C54}"/>
            </a:ext>
          </a:extLst>
        </p:cNvPr>
        <p:cNvGrpSpPr/>
        <p:nvPr/>
      </p:nvGrpSpPr>
      <p:grpSpPr>
        <a:xfrm>
          <a:off x="0" y="0"/>
          <a:ext cx="0" cy="0"/>
          <a:chOff x="0" y="0"/>
          <a:chExt cx="0" cy="0"/>
        </a:xfrm>
      </p:grpSpPr>
      <p:sp>
        <p:nvSpPr>
          <p:cNvPr id="85" name="Google Shape;85;p2">
            <a:extLst>
              <a:ext uri="{FF2B5EF4-FFF2-40B4-BE49-F238E27FC236}">
                <a16:creationId xmlns:a16="http://schemas.microsoft.com/office/drawing/2014/main" id="{F329DF83-01DA-9ADE-5831-B0AE42CE5A95}"/>
              </a:ext>
            </a:extLst>
          </p:cNvPr>
          <p:cNvSpPr txBox="1">
            <a:spLocks noGrp="1"/>
          </p:cNvSpPr>
          <p:nvPr>
            <p:ph type="title" idx="4294967295"/>
          </p:nvPr>
        </p:nvSpPr>
        <p:spPr>
          <a:xfrm>
            <a:off x="504825" y="323850"/>
            <a:ext cx="6000750" cy="615553"/>
          </a:xfrm>
          <a:prstGeom prst="rect">
            <a:avLst/>
          </a:prstGeom>
          <a:noFill/>
          <a:ln>
            <a:noFill/>
          </a:ln>
        </p:spPr>
        <p:txBody>
          <a:bodyPr spcFirstLastPara="1" vert="horz" wrap="square" lIns="0" tIns="0" rIns="0" bIns="0" rtlCol="0" anchor="t" anchorCtr="0">
            <a:spAutoFit/>
          </a:bodyPr>
          <a:lstStyle/>
          <a:p>
            <a:pPr>
              <a:lnSpc>
                <a:spcPct val="100000"/>
              </a:lnSpc>
              <a:spcBef>
                <a:spcPts val="0"/>
              </a:spcBef>
              <a:buSzPts val="2800"/>
            </a:pPr>
            <a:r>
              <a:rPr lang="en-US" sz="4000" dirty="0">
                <a:solidFill>
                  <a:srgbClr val="11538D"/>
                </a:solidFill>
                <a:latin typeface="Helvetica Neue"/>
                <a:ea typeface="Helvetica Neue"/>
                <a:cs typeface="Helvetica Neue"/>
                <a:sym typeface="Helvetica Neue"/>
              </a:rPr>
              <a:t>EPA Clean Ports Program</a:t>
            </a:r>
            <a:endParaRPr dirty="0">
              <a:solidFill>
                <a:srgbClr val="11538D"/>
              </a:solidFill>
              <a:latin typeface="Helvetica Neue"/>
              <a:ea typeface="Helvetica Neue"/>
              <a:cs typeface="Helvetica Neue"/>
              <a:sym typeface="Helvetica Neue"/>
            </a:endParaRPr>
          </a:p>
        </p:txBody>
      </p:sp>
      <p:sp>
        <p:nvSpPr>
          <p:cNvPr id="87" name="Google Shape;87;p2">
            <a:extLst>
              <a:ext uri="{FF2B5EF4-FFF2-40B4-BE49-F238E27FC236}">
                <a16:creationId xmlns:a16="http://schemas.microsoft.com/office/drawing/2014/main" id="{56276088-B23B-B742-41D5-861E5FB9DBF4}"/>
              </a:ext>
            </a:extLst>
          </p:cNvPr>
          <p:cNvSpPr txBox="1">
            <a:spLocks noGrp="1"/>
          </p:cNvSpPr>
          <p:nvPr>
            <p:ph type="sldNum" idx="4294967295"/>
          </p:nvPr>
        </p:nvSpPr>
        <p:spPr>
          <a:xfrm>
            <a:off x="11460163" y="6218238"/>
            <a:ext cx="731837" cy="523875"/>
          </a:xfrm>
          <a:prstGeom prst="rect">
            <a:avLst/>
          </a:prstGeom>
          <a:noFill/>
          <a:ln>
            <a:noFill/>
          </a:ln>
        </p:spPr>
        <p:txBody>
          <a:bodyPr spcFirstLastPara="1" vert="horz" wrap="square" lIns="121900" tIns="121900" rIns="121900" bIns="121900" rtlCol="0" anchor="ctr" anchorCtr="0">
            <a:normAutofit/>
          </a:bodyPr>
          <a:lstStyle/>
          <a:p>
            <a:pPr>
              <a:buSzPts val="1000"/>
            </a:pPr>
            <a:fld id="{00000000-1234-1234-1234-123412341234}" type="slidenum">
              <a:rPr lang="en">
                <a:solidFill>
                  <a:schemeClr val="lt1"/>
                </a:solidFill>
              </a:rPr>
              <a:pPr>
                <a:buSzPts val="1000"/>
              </a:pPr>
              <a:t>5</a:t>
            </a:fld>
            <a:endParaRPr>
              <a:solidFill>
                <a:schemeClr val="lt1"/>
              </a:solidFill>
            </a:endParaRPr>
          </a:p>
        </p:txBody>
      </p:sp>
      <p:pic>
        <p:nvPicPr>
          <p:cNvPr id="2" name="Picture 1">
            <a:extLst>
              <a:ext uri="{FF2B5EF4-FFF2-40B4-BE49-F238E27FC236}">
                <a16:creationId xmlns:a16="http://schemas.microsoft.com/office/drawing/2014/main" id="{C5753FE2-45AB-B048-2CA7-7D7827809649}"/>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518804" y="1877919"/>
            <a:ext cx="2480571" cy="1328468"/>
          </a:xfrm>
          <a:prstGeom prst="rect">
            <a:avLst/>
          </a:prstGeom>
        </p:spPr>
      </p:pic>
      <p:pic>
        <p:nvPicPr>
          <p:cNvPr id="4" name="Picture 3">
            <a:extLst>
              <a:ext uri="{FF2B5EF4-FFF2-40B4-BE49-F238E27FC236}">
                <a16:creationId xmlns:a16="http://schemas.microsoft.com/office/drawing/2014/main" id="{D75C6E02-8AED-E128-30F8-AC565CBBD783}"/>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4343879" y="1877919"/>
            <a:ext cx="7329317" cy="3776480"/>
          </a:xfrm>
          <a:prstGeom prst="rect">
            <a:avLst/>
          </a:prstGeom>
        </p:spPr>
      </p:pic>
      <p:pic>
        <p:nvPicPr>
          <p:cNvPr id="3" name="Picture 2">
            <a:extLst>
              <a:ext uri="{FF2B5EF4-FFF2-40B4-BE49-F238E27FC236}">
                <a16:creationId xmlns:a16="http://schemas.microsoft.com/office/drawing/2014/main" id="{F9F34F2D-78BB-90AF-54C7-BA79C1B88A8A}"/>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504825" y="3429000"/>
            <a:ext cx="3328577" cy="1235034"/>
          </a:xfrm>
          <a:prstGeom prst="rect">
            <a:avLst/>
          </a:prstGeom>
        </p:spPr>
      </p:pic>
      <p:sp>
        <p:nvSpPr>
          <p:cNvPr id="5" name="TextBox 4">
            <a:extLst>
              <a:ext uri="{FF2B5EF4-FFF2-40B4-BE49-F238E27FC236}">
                <a16:creationId xmlns:a16="http://schemas.microsoft.com/office/drawing/2014/main" id="{87A612FA-613E-4612-9F0B-CFA014343770}"/>
              </a:ext>
            </a:extLst>
          </p:cNvPr>
          <p:cNvSpPr txBox="1"/>
          <p:nvPr/>
        </p:nvSpPr>
        <p:spPr>
          <a:xfrm>
            <a:off x="518804" y="5011947"/>
            <a:ext cx="3314598" cy="1384995"/>
          </a:xfrm>
          <a:prstGeom prst="rect">
            <a:avLst/>
          </a:prstGeom>
          <a:noFill/>
          <a:ln w="38100">
            <a:solidFill>
              <a:schemeClr val="bg1"/>
            </a:solidFill>
          </a:ln>
        </p:spPr>
        <p:txBody>
          <a:bodyPr wrap="square" rtlCol="0">
            <a:spAutoFit/>
          </a:bodyPr>
          <a:lstStyle/>
          <a:p>
            <a:r>
              <a:rPr lang="en-US" sz="2800" b="1" dirty="0">
                <a:solidFill>
                  <a:schemeClr val="bg1"/>
                </a:solidFill>
                <a:latin typeface="Helvetica Neue" panose="020B0604020202020204"/>
              </a:rPr>
              <a:t>PhilaPort has received $77.9M in grant awards</a:t>
            </a:r>
          </a:p>
        </p:txBody>
      </p:sp>
    </p:spTree>
    <p:extLst>
      <p:ext uri="{BB962C8B-B14F-4D97-AF65-F5344CB8AC3E}">
        <p14:creationId xmlns:p14="http://schemas.microsoft.com/office/powerpoint/2010/main" val="3877909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4">
          <a:extLst>
            <a:ext uri="{FF2B5EF4-FFF2-40B4-BE49-F238E27FC236}">
              <a16:creationId xmlns:a16="http://schemas.microsoft.com/office/drawing/2014/main" id="{F6856E1A-4BBD-770B-8122-2C5CA623DE61}"/>
            </a:ext>
          </a:extLst>
        </p:cNvPr>
        <p:cNvGrpSpPr/>
        <p:nvPr/>
      </p:nvGrpSpPr>
      <p:grpSpPr>
        <a:xfrm>
          <a:off x="0" y="0"/>
          <a:ext cx="0" cy="0"/>
          <a:chOff x="0" y="0"/>
          <a:chExt cx="0" cy="0"/>
        </a:xfrm>
      </p:grpSpPr>
      <p:sp>
        <p:nvSpPr>
          <p:cNvPr id="87" name="Google Shape;87;p2">
            <a:extLst>
              <a:ext uri="{FF2B5EF4-FFF2-40B4-BE49-F238E27FC236}">
                <a16:creationId xmlns:a16="http://schemas.microsoft.com/office/drawing/2014/main" id="{C7D12DE1-7E0C-A057-3572-EC511947AF47}"/>
              </a:ext>
            </a:extLst>
          </p:cNvPr>
          <p:cNvSpPr txBox="1">
            <a:spLocks noGrp="1"/>
          </p:cNvSpPr>
          <p:nvPr>
            <p:ph type="sldNum" idx="4294967295"/>
          </p:nvPr>
        </p:nvSpPr>
        <p:spPr>
          <a:xfrm>
            <a:off x="11460163" y="6218238"/>
            <a:ext cx="731837" cy="523875"/>
          </a:xfrm>
          <a:prstGeom prst="rect">
            <a:avLst/>
          </a:prstGeom>
          <a:noFill/>
          <a:ln>
            <a:noFill/>
          </a:ln>
        </p:spPr>
        <p:txBody>
          <a:bodyPr spcFirstLastPara="1" vert="horz" wrap="square" lIns="121900" tIns="121900" rIns="121900" bIns="121900" rtlCol="0" anchor="ctr" anchorCtr="0">
            <a:normAutofit/>
          </a:bodyPr>
          <a:lstStyle/>
          <a:p>
            <a:pPr>
              <a:buSzPts val="1000"/>
            </a:pPr>
            <a:fld id="{00000000-1234-1234-1234-123412341234}" type="slidenum">
              <a:rPr lang="en">
                <a:solidFill>
                  <a:schemeClr val="lt1"/>
                </a:solidFill>
              </a:rPr>
              <a:pPr>
                <a:buSzPts val="1000"/>
              </a:pPr>
              <a:t>6</a:t>
            </a:fld>
            <a:endParaRPr>
              <a:solidFill>
                <a:schemeClr val="lt1"/>
              </a:solidFill>
            </a:endParaRPr>
          </a:p>
        </p:txBody>
      </p:sp>
      <p:sp>
        <p:nvSpPr>
          <p:cNvPr id="3" name="Google Shape;85;p2">
            <a:extLst>
              <a:ext uri="{FF2B5EF4-FFF2-40B4-BE49-F238E27FC236}">
                <a16:creationId xmlns:a16="http://schemas.microsoft.com/office/drawing/2014/main" id="{F52FD54A-BEC0-F5A3-374A-79181A865E84}"/>
              </a:ext>
            </a:extLst>
          </p:cNvPr>
          <p:cNvSpPr txBox="1">
            <a:spLocks/>
          </p:cNvSpPr>
          <p:nvPr/>
        </p:nvSpPr>
        <p:spPr>
          <a:xfrm>
            <a:off x="504824" y="323850"/>
            <a:ext cx="11097703" cy="615553"/>
          </a:xfrm>
          <a:prstGeom prst="rect">
            <a:avLst/>
          </a:prstGeom>
          <a:noFill/>
          <a:ln>
            <a:noFill/>
          </a:ln>
        </p:spPr>
        <p:txBody>
          <a:bodyPr spcFirstLastPara="1" vert="horz" wrap="square" lIns="0" tIns="0" rIns="0" bIns="0" rtlCol="0" anchor="t" anchorCtr="0">
            <a:sp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defTabSz="914400"/>
            <a:r>
              <a:rPr lang="en-US" sz="4000" kern="0" dirty="0">
                <a:solidFill>
                  <a:srgbClr val="11538D"/>
                </a:solidFill>
                <a:latin typeface="Helvetica Neue"/>
                <a:ea typeface="Helvetica Neue"/>
                <a:cs typeface="Helvetica Neue"/>
                <a:sym typeface="Helvetica Neue"/>
              </a:rPr>
              <a:t>Chain of Operations</a:t>
            </a:r>
            <a:endParaRPr lang="en-US" kern="0" dirty="0">
              <a:solidFill>
                <a:srgbClr val="11538D"/>
              </a:solidFill>
              <a:latin typeface="Helvetica Neue"/>
              <a:ea typeface="Helvetica Neue"/>
              <a:cs typeface="Helvetica Neue"/>
              <a:sym typeface="Helvetica Neue"/>
            </a:endParaRPr>
          </a:p>
        </p:txBody>
      </p:sp>
      <p:pic>
        <p:nvPicPr>
          <p:cNvPr id="4" name="Picture 3">
            <a:extLst>
              <a:ext uri="{FF2B5EF4-FFF2-40B4-BE49-F238E27FC236}">
                <a16:creationId xmlns:a16="http://schemas.microsoft.com/office/drawing/2014/main" id="{DDE35895-C022-EF4E-13FC-8F09F5D6BA82}"/>
              </a:ext>
            </a:extLst>
          </p:cNvPr>
          <p:cNvPicPr>
            <a:picLocks noChangeAspect="1"/>
          </p:cNvPicPr>
          <p:nvPr/>
        </p:nvPicPr>
        <p:blipFill>
          <a:blip r:embed="rId3">
            <a:lum bright="70000" contrast="-70000"/>
            <a:extLst>
              <a:ext uri="{28A0092B-C50C-407E-A947-70E740481C1C}">
                <a14:useLocalDpi xmlns:a14="http://schemas.microsoft.com/office/drawing/2010/main"/>
              </a:ext>
            </a:extLst>
          </a:blip>
          <a:stretch>
            <a:fillRect/>
          </a:stretch>
        </p:blipFill>
        <p:spPr>
          <a:xfrm>
            <a:off x="7451509" y="4813468"/>
            <a:ext cx="2028583" cy="1404770"/>
          </a:xfrm>
          <a:prstGeom prst="rect">
            <a:avLst/>
          </a:prstGeom>
        </p:spPr>
      </p:pic>
      <p:pic>
        <p:nvPicPr>
          <p:cNvPr id="20" name="Picture 19">
            <a:extLst>
              <a:ext uri="{FF2B5EF4-FFF2-40B4-BE49-F238E27FC236}">
                <a16:creationId xmlns:a16="http://schemas.microsoft.com/office/drawing/2014/main" id="{B5A7281B-99E2-B9FB-4136-0DF165F24B4C}"/>
              </a:ext>
            </a:extLst>
          </p:cNvPr>
          <p:cNvPicPr>
            <a:picLocks noChangeAspect="1"/>
          </p:cNvPicPr>
          <p:nvPr/>
        </p:nvPicPr>
        <p:blipFill>
          <a:blip r:embed="rId4" cstate="print">
            <a:lum bright="70000" contrast="-70000"/>
            <a:extLst>
              <a:ext uri="{28A0092B-C50C-407E-A947-70E740481C1C}">
                <a14:useLocalDpi xmlns:a14="http://schemas.microsoft.com/office/drawing/2010/main"/>
              </a:ext>
            </a:extLst>
          </a:blip>
          <a:srcRect/>
          <a:stretch>
            <a:fillRect/>
          </a:stretch>
        </p:blipFill>
        <p:spPr>
          <a:xfrm>
            <a:off x="8961169" y="2619102"/>
            <a:ext cx="2968846" cy="1895833"/>
          </a:xfrm>
          <a:prstGeom prst="rect">
            <a:avLst/>
          </a:prstGeom>
        </p:spPr>
      </p:pic>
      <p:pic>
        <p:nvPicPr>
          <p:cNvPr id="32" name="Picture 31">
            <a:extLst>
              <a:ext uri="{FF2B5EF4-FFF2-40B4-BE49-F238E27FC236}">
                <a16:creationId xmlns:a16="http://schemas.microsoft.com/office/drawing/2014/main" id="{E90D896C-7B49-D580-1679-B181CE1DB73F}"/>
              </a:ext>
            </a:extLst>
          </p:cNvPr>
          <p:cNvPicPr>
            <a:picLocks noChangeAspect="1"/>
          </p:cNvPicPr>
          <p:nvPr/>
        </p:nvPicPr>
        <p:blipFill>
          <a:blip r:embed="rId5">
            <a:lum bright="70000" contrast="-70000"/>
            <a:extLst>
              <a:ext uri="{28A0092B-C50C-407E-A947-70E740481C1C}">
                <a14:useLocalDpi xmlns:a14="http://schemas.microsoft.com/office/drawing/2010/main"/>
              </a:ext>
            </a:extLst>
          </a:blip>
          <a:stretch>
            <a:fillRect/>
          </a:stretch>
        </p:blipFill>
        <p:spPr>
          <a:xfrm>
            <a:off x="584350" y="2643381"/>
            <a:ext cx="1805099" cy="1847274"/>
          </a:xfrm>
          <a:prstGeom prst="rect">
            <a:avLst/>
          </a:prstGeom>
        </p:spPr>
      </p:pic>
      <p:pic>
        <p:nvPicPr>
          <p:cNvPr id="33" name="Picture 32">
            <a:extLst>
              <a:ext uri="{FF2B5EF4-FFF2-40B4-BE49-F238E27FC236}">
                <a16:creationId xmlns:a16="http://schemas.microsoft.com/office/drawing/2014/main" id="{63821F26-9B4B-6C7E-D61A-8FF20A6FB847}"/>
              </a:ext>
            </a:extLst>
          </p:cNvPr>
          <p:cNvPicPr>
            <a:picLocks noChangeAspect="1"/>
          </p:cNvPicPr>
          <p:nvPr/>
        </p:nvPicPr>
        <p:blipFill>
          <a:blip r:embed="rId6">
            <a:lum bright="70000" contrast="-70000"/>
            <a:extLst>
              <a:ext uri="{28A0092B-C50C-407E-A947-70E740481C1C}">
                <a14:useLocalDpi xmlns:a14="http://schemas.microsoft.com/office/drawing/2010/main"/>
              </a:ext>
            </a:extLst>
          </a:blip>
          <a:stretch>
            <a:fillRect/>
          </a:stretch>
        </p:blipFill>
        <p:spPr>
          <a:xfrm>
            <a:off x="4989856" y="2893996"/>
            <a:ext cx="2212287" cy="1394604"/>
          </a:xfrm>
          <a:prstGeom prst="rect">
            <a:avLst/>
          </a:prstGeom>
        </p:spPr>
      </p:pic>
      <p:sp>
        <p:nvSpPr>
          <p:cNvPr id="34" name="Rectangle 33">
            <a:extLst>
              <a:ext uri="{FF2B5EF4-FFF2-40B4-BE49-F238E27FC236}">
                <a16:creationId xmlns:a16="http://schemas.microsoft.com/office/drawing/2014/main" id="{470AE70A-55D7-F06D-31DB-9235AB016C46}"/>
              </a:ext>
            </a:extLst>
          </p:cNvPr>
          <p:cNvSpPr/>
          <p:nvPr/>
        </p:nvSpPr>
        <p:spPr>
          <a:xfrm>
            <a:off x="388189" y="1544128"/>
            <a:ext cx="4871874" cy="715993"/>
          </a:xfrm>
          <a:prstGeom prst="rect">
            <a:avLst/>
          </a:prstGeom>
          <a:solidFill>
            <a:srgbClr val="1C958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t>Port operations rely on a connected chain:</a:t>
            </a:r>
          </a:p>
        </p:txBody>
      </p:sp>
      <p:sp>
        <p:nvSpPr>
          <p:cNvPr id="35" name="TextBox 34">
            <a:extLst>
              <a:ext uri="{FF2B5EF4-FFF2-40B4-BE49-F238E27FC236}">
                <a16:creationId xmlns:a16="http://schemas.microsoft.com/office/drawing/2014/main" id="{7B2ADD6D-21C4-BCAD-3154-CDCD46701101}"/>
              </a:ext>
            </a:extLst>
          </p:cNvPr>
          <p:cNvSpPr txBox="1"/>
          <p:nvPr/>
        </p:nvSpPr>
        <p:spPr>
          <a:xfrm>
            <a:off x="2192381" y="3268132"/>
            <a:ext cx="1805099" cy="646331"/>
          </a:xfrm>
          <a:prstGeom prst="rect">
            <a:avLst/>
          </a:prstGeom>
          <a:noFill/>
        </p:spPr>
        <p:txBody>
          <a:bodyPr wrap="square" rtlCol="0">
            <a:spAutoFit/>
          </a:bodyPr>
          <a:lstStyle/>
          <a:p>
            <a:r>
              <a:rPr lang="en-US" b="1" dirty="0">
                <a:solidFill>
                  <a:schemeClr val="bg1"/>
                </a:solidFill>
              </a:rPr>
              <a:t>from vessels and cranes</a:t>
            </a:r>
          </a:p>
        </p:txBody>
      </p:sp>
      <p:pic>
        <p:nvPicPr>
          <p:cNvPr id="38" name="Picture 37">
            <a:extLst>
              <a:ext uri="{FF2B5EF4-FFF2-40B4-BE49-F238E27FC236}">
                <a16:creationId xmlns:a16="http://schemas.microsoft.com/office/drawing/2014/main" id="{EA7D483A-7A57-6A56-6655-33DCB9FB4CDE}"/>
              </a:ext>
            </a:extLst>
          </p:cNvPr>
          <p:cNvPicPr>
            <a:picLocks noChangeAspect="1"/>
          </p:cNvPicPr>
          <p:nvPr/>
        </p:nvPicPr>
        <p:blipFill>
          <a:blip r:embed="rId7">
            <a:lum bright="70000" contrast="-70000"/>
            <a:extLst>
              <a:ext uri="{28A0092B-C50C-407E-A947-70E740481C1C}">
                <a14:useLocalDpi xmlns:a14="http://schemas.microsoft.com/office/drawing/2010/main"/>
              </a:ext>
            </a:extLst>
          </a:blip>
          <a:stretch>
            <a:fillRect/>
          </a:stretch>
        </p:blipFill>
        <p:spPr>
          <a:xfrm>
            <a:off x="1948767" y="3966557"/>
            <a:ext cx="2861435" cy="2854060"/>
          </a:xfrm>
          <a:prstGeom prst="rect">
            <a:avLst/>
          </a:prstGeom>
        </p:spPr>
      </p:pic>
      <p:sp>
        <p:nvSpPr>
          <p:cNvPr id="39" name="TextBox 38">
            <a:extLst>
              <a:ext uri="{FF2B5EF4-FFF2-40B4-BE49-F238E27FC236}">
                <a16:creationId xmlns:a16="http://schemas.microsoft.com/office/drawing/2014/main" id="{4F15301D-3703-C7A1-EF53-C266726FEC91}"/>
              </a:ext>
            </a:extLst>
          </p:cNvPr>
          <p:cNvSpPr txBox="1"/>
          <p:nvPr/>
        </p:nvSpPr>
        <p:spPr>
          <a:xfrm>
            <a:off x="4445251" y="5393587"/>
            <a:ext cx="1729368" cy="369332"/>
          </a:xfrm>
          <a:prstGeom prst="rect">
            <a:avLst/>
          </a:prstGeom>
          <a:noFill/>
        </p:spPr>
        <p:txBody>
          <a:bodyPr wrap="square" rtlCol="0">
            <a:spAutoFit/>
          </a:bodyPr>
          <a:lstStyle/>
          <a:p>
            <a:r>
              <a:rPr lang="en-US" b="1" dirty="0">
                <a:solidFill>
                  <a:schemeClr val="bg1"/>
                </a:solidFill>
              </a:rPr>
              <a:t>to yard trucks</a:t>
            </a:r>
          </a:p>
        </p:txBody>
      </p:sp>
      <p:sp>
        <p:nvSpPr>
          <p:cNvPr id="40" name="TextBox 39">
            <a:extLst>
              <a:ext uri="{FF2B5EF4-FFF2-40B4-BE49-F238E27FC236}">
                <a16:creationId xmlns:a16="http://schemas.microsoft.com/office/drawing/2014/main" id="{4CEB53E2-36E9-A63D-01DE-AC4561721A19}"/>
              </a:ext>
            </a:extLst>
          </p:cNvPr>
          <p:cNvSpPr txBox="1"/>
          <p:nvPr/>
        </p:nvSpPr>
        <p:spPr>
          <a:xfrm>
            <a:off x="7085260" y="3231284"/>
            <a:ext cx="1317168" cy="646331"/>
          </a:xfrm>
          <a:prstGeom prst="rect">
            <a:avLst/>
          </a:prstGeom>
          <a:noFill/>
        </p:spPr>
        <p:txBody>
          <a:bodyPr wrap="square" rtlCol="0">
            <a:spAutoFit/>
          </a:bodyPr>
          <a:lstStyle/>
          <a:p>
            <a:r>
              <a:rPr lang="en-US" b="1" dirty="0">
                <a:solidFill>
                  <a:schemeClr val="bg1"/>
                </a:solidFill>
              </a:rPr>
              <a:t>rail switches</a:t>
            </a:r>
          </a:p>
        </p:txBody>
      </p:sp>
      <p:sp>
        <p:nvSpPr>
          <p:cNvPr id="41" name="TextBox 40">
            <a:extLst>
              <a:ext uri="{FF2B5EF4-FFF2-40B4-BE49-F238E27FC236}">
                <a16:creationId xmlns:a16="http://schemas.microsoft.com/office/drawing/2014/main" id="{985D9BB2-1A69-1AD3-99CB-2E62E9A247E4}"/>
              </a:ext>
            </a:extLst>
          </p:cNvPr>
          <p:cNvSpPr txBox="1"/>
          <p:nvPr/>
        </p:nvSpPr>
        <p:spPr>
          <a:xfrm>
            <a:off x="9392764" y="5393587"/>
            <a:ext cx="1700938" cy="369332"/>
          </a:xfrm>
          <a:prstGeom prst="rect">
            <a:avLst/>
          </a:prstGeom>
          <a:noFill/>
        </p:spPr>
        <p:txBody>
          <a:bodyPr wrap="square" rtlCol="0">
            <a:spAutoFit/>
          </a:bodyPr>
          <a:lstStyle/>
          <a:p>
            <a:r>
              <a:rPr lang="en-US" b="1" dirty="0">
                <a:solidFill>
                  <a:schemeClr val="bg1"/>
                </a:solidFill>
              </a:rPr>
              <a:t>trucks</a:t>
            </a:r>
          </a:p>
        </p:txBody>
      </p:sp>
      <p:sp>
        <p:nvSpPr>
          <p:cNvPr id="42" name="TextBox 41">
            <a:extLst>
              <a:ext uri="{FF2B5EF4-FFF2-40B4-BE49-F238E27FC236}">
                <a16:creationId xmlns:a16="http://schemas.microsoft.com/office/drawing/2014/main" id="{9D45B097-BFEC-D8CC-1674-9460E8ECF5DC}"/>
              </a:ext>
            </a:extLst>
          </p:cNvPr>
          <p:cNvSpPr txBox="1"/>
          <p:nvPr/>
        </p:nvSpPr>
        <p:spPr>
          <a:xfrm>
            <a:off x="10243233" y="4338589"/>
            <a:ext cx="1700938" cy="646331"/>
          </a:xfrm>
          <a:prstGeom prst="rect">
            <a:avLst/>
          </a:prstGeom>
          <a:noFill/>
        </p:spPr>
        <p:txBody>
          <a:bodyPr wrap="square" rtlCol="0">
            <a:spAutoFit/>
          </a:bodyPr>
          <a:lstStyle/>
          <a:p>
            <a:r>
              <a:rPr lang="en-US" b="1" dirty="0">
                <a:solidFill>
                  <a:schemeClr val="bg1"/>
                </a:solidFill>
              </a:rPr>
              <a:t>and warehouses</a:t>
            </a:r>
          </a:p>
        </p:txBody>
      </p:sp>
      <p:pic>
        <p:nvPicPr>
          <p:cNvPr id="44" name="Picture 43">
            <a:extLst>
              <a:ext uri="{FF2B5EF4-FFF2-40B4-BE49-F238E27FC236}">
                <a16:creationId xmlns:a16="http://schemas.microsoft.com/office/drawing/2014/main" id="{1C4DC9BF-1912-993C-B2B9-69BAEA6DDF2C}"/>
              </a:ext>
            </a:extLst>
          </p:cNvPr>
          <p:cNvPicPr>
            <a:picLocks noChangeAspect="1"/>
          </p:cNvPicPr>
          <p:nvPr/>
        </p:nvPicPr>
        <p:blipFill>
          <a:blip r:embed="rId8" cstate="print">
            <a:lum bright="70000" contrast="-70000"/>
            <a:extLst>
              <a:ext uri="{28A0092B-C50C-407E-A947-70E740481C1C}">
                <a14:useLocalDpi xmlns:a14="http://schemas.microsoft.com/office/drawing/2010/main"/>
              </a:ext>
            </a:extLst>
          </a:blip>
          <a:srcRect/>
          <a:stretch>
            <a:fillRect/>
          </a:stretch>
        </p:blipFill>
        <p:spPr>
          <a:xfrm rot="21363162">
            <a:off x="3771714" y="3886229"/>
            <a:ext cx="1531683" cy="1375142"/>
          </a:xfrm>
          <a:prstGeom prst="rect">
            <a:avLst/>
          </a:prstGeom>
        </p:spPr>
      </p:pic>
      <p:pic>
        <p:nvPicPr>
          <p:cNvPr id="45" name="Picture 44">
            <a:extLst>
              <a:ext uri="{FF2B5EF4-FFF2-40B4-BE49-F238E27FC236}">
                <a16:creationId xmlns:a16="http://schemas.microsoft.com/office/drawing/2014/main" id="{FB5C1C56-5933-3445-10E0-13AC766894A0}"/>
              </a:ext>
            </a:extLst>
          </p:cNvPr>
          <p:cNvPicPr>
            <a:picLocks noChangeAspect="1"/>
          </p:cNvPicPr>
          <p:nvPr/>
        </p:nvPicPr>
        <p:blipFill>
          <a:blip r:embed="rId8" cstate="print">
            <a:lum bright="70000" contrast="-70000"/>
            <a:extLst>
              <a:ext uri="{28A0092B-C50C-407E-A947-70E740481C1C}">
                <a14:useLocalDpi xmlns:a14="http://schemas.microsoft.com/office/drawing/2010/main"/>
              </a:ext>
            </a:extLst>
          </a:blip>
          <a:srcRect/>
          <a:stretch>
            <a:fillRect/>
          </a:stretch>
        </p:blipFill>
        <p:spPr>
          <a:xfrm rot="21363162">
            <a:off x="8336375" y="3928704"/>
            <a:ext cx="1531683" cy="1375142"/>
          </a:xfrm>
          <a:prstGeom prst="rect">
            <a:avLst/>
          </a:prstGeom>
        </p:spPr>
      </p:pic>
      <p:pic>
        <p:nvPicPr>
          <p:cNvPr id="46" name="Picture 45">
            <a:extLst>
              <a:ext uri="{FF2B5EF4-FFF2-40B4-BE49-F238E27FC236}">
                <a16:creationId xmlns:a16="http://schemas.microsoft.com/office/drawing/2014/main" id="{7C505BA2-D0B8-22FB-3C4B-4A45D4962E7B}"/>
              </a:ext>
            </a:extLst>
          </p:cNvPr>
          <p:cNvPicPr>
            <a:picLocks noChangeAspect="1"/>
          </p:cNvPicPr>
          <p:nvPr/>
        </p:nvPicPr>
        <p:blipFill>
          <a:blip r:embed="rId8" cstate="print">
            <a:lum bright="70000" contrast="-70000"/>
            <a:extLst>
              <a:ext uri="{28A0092B-C50C-407E-A947-70E740481C1C}">
                <a14:useLocalDpi xmlns:a14="http://schemas.microsoft.com/office/drawing/2010/main"/>
              </a:ext>
            </a:extLst>
          </a:blip>
          <a:srcRect/>
          <a:stretch>
            <a:fillRect/>
          </a:stretch>
        </p:blipFill>
        <p:spPr>
          <a:xfrm rot="236838" flipV="1">
            <a:off x="1201331" y="4336689"/>
            <a:ext cx="1531683" cy="1375142"/>
          </a:xfrm>
          <a:prstGeom prst="rect">
            <a:avLst/>
          </a:prstGeom>
        </p:spPr>
      </p:pic>
      <p:pic>
        <p:nvPicPr>
          <p:cNvPr id="47" name="Picture 46">
            <a:extLst>
              <a:ext uri="{FF2B5EF4-FFF2-40B4-BE49-F238E27FC236}">
                <a16:creationId xmlns:a16="http://schemas.microsoft.com/office/drawing/2014/main" id="{AE2B5F3C-58A7-6022-B82D-D8CEFC180307}"/>
              </a:ext>
            </a:extLst>
          </p:cNvPr>
          <p:cNvPicPr>
            <a:picLocks noChangeAspect="1"/>
          </p:cNvPicPr>
          <p:nvPr/>
        </p:nvPicPr>
        <p:blipFill>
          <a:blip r:embed="rId8" cstate="print">
            <a:lum bright="70000" contrast="-70000"/>
            <a:extLst>
              <a:ext uri="{28A0092B-C50C-407E-A947-70E740481C1C}">
                <a14:useLocalDpi xmlns:a14="http://schemas.microsoft.com/office/drawing/2010/main"/>
              </a:ext>
            </a:extLst>
          </a:blip>
          <a:srcRect/>
          <a:stretch>
            <a:fillRect/>
          </a:stretch>
        </p:blipFill>
        <p:spPr>
          <a:xfrm rot="236838" flipV="1">
            <a:off x="6154920" y="4179459"/>
            <a:ext cx="1531683" cy="1375142"/>
          </a:xfrm>
          <a:prstGeom prst="rect">
            <a:avLst/>
          </a:prstGeom>
        </p:spPr>
      </p:pic>
    </p:spTree>
    <p:extLst>
      <p:ext uri="{BB962C8B-B14F-4D97-AF65-F5344CB8AC3E}">
        <p14:creationId xmlns:p14="http://schemas.microsoft.com/office/powerpoint/2010/main" val="3229122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D24CAD3C-2834-72C3-3AAE-BC82F8524614}"/>
            </a:ext>
          </a:extLst>
        </p:cNvPr>
        <p:cNvGrpSpPr/>
        <p:nvPr/>
      </p:nvGrpSpPr>
      <p:grpSpPr>
        <a:xfrm>
          <a:off x="0" y="0"/>
          <a:ext cx="0" cy="0"/>
          <a:chOff x="0" y="0"/>
          <a:chExt cx="0" cy="0"/>
        </a:xfrm>
      </p:grpSpPr>
      <p:sp>
        <p:nvSpPr>
          <p:cNvPr id="87" name="Google Shape;87;p2">
            <a:extLst>
              <a:ext uri="{FF2B5EF4-FFF2-40B4-BE49-F238E27FC236}">
                <a16:creationId xmlns:a16="http://schemas.microsoft.com/office/drawing/2014/main" id="{6951BE08-5D34-37E8-DD81-0F83B3300A44}"/>
              </a:ext>
            </a:extLst>
          </p:cNvPr>
          <p:cNvSpPr txBox="1">
            <a:spLocks noGrp="1"/>
          </p:cNvSpPr>
          <p:nvPr>
            <p:ph type="sldNum" idx="4294967295"/>
          </p:nvPr>
        </p:nvSpPr>
        <p:spPr>
          <a:xfrm>
            <a:off x="11460163" y="6218238"/>
            <a:ext cx="731837" cy="523875"/>
          </a:xfrm>
          <a:prstGeom prst="rect">
            <a:avLst/>
          </a:prstGeom>
          <a:noFill/>
          <a:ln>
            <a:noFill/>
          </a:ln>
        </p:spPr>
        <p:txBody>
          <a:bodyPr spcFirstLastPara="1" vert="horz" wrap="square" lIns="121900" tIns="121900" rIns="121900" bIns="121900" rtlCol="0" anchor="ctr" anchorCtr="0">
            <a:normAutofit/>
          </a:bodyPr>
          <a:lstStyle/>
          <a:p>
            <a:pPr>
              <a:buSzPts val="1000"/>
            </a:pPr>
            <a:fld id="{00000000-1234-1234-1234-123412341234}" type="slidenum">
              <a:rPr lang="en">
                <a:solidFill>
                  <a:schemeClr val="lt1"/>
                </a:solidFill>
              </a:rPr>
              <a:pPr>
                <a:buSzPts val="1000"/>
              </a:pPr>
              <a:t>7</a:t>
            </a:fld>
            <a:endParaRPr>
              <a:solidFill>
                <a:schemeClr val="lt1"/>
              </a:solidFill>
            </a:endParaRPr>
          </a:p>
        </p:txBody>
      </p:sp>
      <p:pic>
        <p:nvPicPr>
          <p:cNvPr id="10" name="Picture 9">
            <a:extLst>
              <a:ext uri="{FF2B5EF4-FFF2-40B4-BE49-F238E27FC236}">
                <a16:creationId xmlns:a16="http://schemas.microsoft.com/office/drawing/2014/main" id="{4074DCFF-7003-D285-433A-1C71D7D1E340}"/>
              </a:ext>
            </a:extLst>
          </p:cNvPr>
          <p:cNvPicPr>
            <a:picLocks noChangeAspect="1"/>
          </p:cNvPicPr>
          <p:nvPr/>
        </p:nvPicPr>
        <p:blipFill>
          <a:blip r:embed="rId3"/>
          <a:stretch>
            <a:fillRect/>
          </a:stretch>
        </p:blipFill>
        <p:spPr>
          <a:xfrm>
            <a:off x="2909232" y="1475853"/>
            <a:ext cx="8805440" cy="5058297"/>
          </a:xfrm>
          <a:prstGeom prst="rect">
            <a:avLst/>
          </a:prstGeom>
        </p:spPr>
      </p:pic>
      <p:sp>
        <p:nvSpPr>
          <p:cNvPr id="11" name="Google Shape;85;p2">
            <a:extLst>
              <a:ext uri="{FF2B5EF4-FFF2-40B4-BE49-F238E27FC236}">
                <a16:creationId xmlns:a16="http://schemas.microsoft.com/office/drawing/2014/main" id="{AC20913A-4D56-76B7-C8C4-C1D8D516F0B6}"/>
              </a:ext>
            </a:extLst>
          </p:cNvPr>
          <p:cNvSpPr txBox="1">
            <a:spLocks/>
          </p:cNvSpPr>
          <p:nvPr/>
        </p:nvSpPr>
        <p:spPr>
          <a:xfrm>
            <a:off x="504825" y="323850"/>
            <a:ext cx="11572156" cy="615553"/>
          </a:xfrm>
          <a:prstGeom prst="rect">
            <a:avLst/>
          </a:prstGeom>
          <a:noFill/>
          <a:ln>
            <a:noFill/>
          </a:ln>
        </p:spPr>
        <p:txBody>
          <a:bodyPr spcFirstLastPara="1" vert="horz" wrap="square" lIns="0" tIns="0" rIns="0" bIns="0" rtlCol="0" anchor="t" anchorCtr="0">
            <a:sp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defTabSz="914400"/>
            <a:r>
              <a:rPr lang="en-US" sz="4000" kern="0" dirty="0">
                <a:solidFill>
                  <a:srgbClr val="11538D"/>
                </a:solidFill>
                <a:latin typeface="Helvetica Neue"/>
                <a:ea typeface="Helvetica Neue"/>
                <a:cs typeface="Helvetica Neue"/>
                <a:sym typeface="Helvetica Neue"/>
              </a:rPr>
              <a:t>PhilaPort Emissions Reductions</a:t>
            </a:r>
            <a:endParaRPr lang="en-US" kern="0" dirty="0">
              <a:solidFill>
                <a:srgbClr val="11538D"/>
              </a:solidFill>
              <a:latin typeface="Helvetica Neue"/>
              <a:ea typeface="Helvetica Neue"/>
              <a:cs typeface="Helvetica Neue"/>
              <a:sym typeface="Helvetica Neue"/>
            </a:endParaRPr>
          </a:p>
        </p:txBody>
      </p:sp>
      <p:sp>
        <p:nvSpPr>
          <p:cNvPr id="2" name="TextBox 1">
            <a:extLst>
              <a:ext uri="{FF2B5EF4-FFF2-40B4-BE49-F238E27FC236}">
                <a16:creationId xmlns:a16="http://schemas.microsoft.com/office/drawing/2014/main" id="{4827334C-0345-EE0D-535C-1A96787C2297}"/>
              </a:ext>
            </a:extLst>
          </p:cNvPr>
          <p:cNvSpPr txBox="1"/>
          <p:nvPr/>
        </p:nvSpPr>
        <p:spPr>
          <a:xfrm>
            <a:off x="207034" y="1561381"/>
            <a:ext cx="2501660" cy="2246769"/>
          </a:xfrm>
          <a:prstGeom prst="rect">
            <a:avLst/>
          </a:prstGeom>
          <a:noFill/>
        </p:spPr>
        <p:txBody>
          <a:bodyPr wrap="square" rtlCol="0">
            <a:spAutoFit/>
          </a:bodyPr>
          <a:lstStyle/>
          <a:p>
            <a:r>
              <a:rPr lang="en-US" sz="2800" b="1" dirty="0">
                <a:solidFill>
                  <a:schemeClr val="bg1"/>
                </a:solidFill>
                <a:latin typeface="Helvetica Neue" panose="020B0604020202020204"/>
              </a:rPr>
              <a:t>$77.6M to be spent on Zero Emission equipment</a:t>
            </a:r>
          </a:p>
        </p:txBody>
      </p:sp>
    </p:spTree>
    <p:extLst>
      <p:ext uri="{BB962C8B-B14F-4D97-AF65-F5344CB8AC3E}">
        <p14:creationId xmlns:p14="http://schemas.microsoft.com/office/powerpoint/2010/main" val="1385973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99A0C56C-67D3-470B-9DC9-D057BAA2C792}"/>
            </a:ext>
          </a:extLst>
        </p:cNvPr>
        <p:cNvGrpSpPr/>
        <p:nvPr/>
      </p:nvGrpSpPr>
      <p:grpSpPr>
        <a:xfrm>
          <a:off x="0" y="0"/>
          <a:ext cx="0" cy="0"/>
          <a:chOff x="0" y="0"/>
          <a:chExt cx="0" cy="0"/>
        </a:xfrm>
      </p:grpSpPr>
      <p:sp>
        <p:nvSpPr>
          <p:cNvPr id="87" name="Google Shape;87;p2">
            <a:extLst>
              <a:ext uri="{FF2B5EF4-FFF2-40B4-BE49-F238E27FC236}">
                <a16:creationId xmlns:a16="http://schemas.microsoft.com/office/drawing/2014/main" id="{C9CB91DB-F25D-51CE-9AB4-71F25B669589}"/>
              </a:ext>
            </a:extLst>
          </p:cNvPr>
          <p:cNvSpPr txBox="1">
            <a:spLocks noGrp="1"/>
          </p:cNvSpPr>
          <p:nvPr>
            <p:ph type="sldNum" idx="4294967295"/>
          </p:nvPr>
        </p:nvSpPr>
        <p:spPr>
          <a:xfrm>
            <a:off x="11460163" y="6218238"/>
            <a:ext cx="731837" cy="523875"/>
          </a:xfrm>
          <a:prstGeom prst="rect">
            <a:avLst/>
          </a:prstGeom>
          <a:noFill/>
          <a:ln>
            <a:noFill/>
          </a:ln>
        </p:spPr>
        <p:txBody>
          <a:bodyPr spcFirstLastPara="1" vert="horz" wrap="square" lIns="121900" tIns="121900" rIns="121900" bIns="121900" rtlCol="0" anchor="ctr" anchorCtr="0">
            <a:normAutofit/>
          </a:bodyPr>
          <a:lstStyle/>
          <a:p>
            <a:pPr>
              <a:buSzPts val="1000"/>
            </a:pPr>
            <a:fld id="{00000000-1234-1234-1234-123412341234}" type="slidenum">
              <a:rPr lang="en">
                <a:solidFill>
                  <a:schemeClr val="lt1"/>
                </a:solidFill>
              </a:rPr>
              <a:pPr>
                <a:buSzPts val="1000"/>
              </a:pPr>
              <a:t>8</a:t>
            </a:fld>
            <a:endParaRPr>
              <a:solidFill>
                <a:schemeClr val="lt1"/>
              </a:solidFill>
            </a:endParaRPr>
          </a:p>
        </p:txBody>
      </p:sp>
      <p:sp>
        <p:nvSpPr>
          <p:cNvPr id="2" name="Google Shape;85;p2">
            <a:extLst>
              <a:ext uri="{FF2B5EF4-FFF2-40B4-BE49-F238E27FC236}">
                <a16:creationId xmlns:a16="http://schemas.microsoft.com/office/drawing/2014/main" id="{91F4189B-2F23-0D03-9B8C-E0FB3575EFCD}"/>
              </a:ext>
            </a:extLst>
          </p:cNvPr>
          <p:cNvSpPr txBox="1">
            <a:spLocks/>
          </p:cNvSpPr>
          <p:nvPr/>
        </p:nvSpPr>
        <p:spPr>
          <a:xfrm>
            <a:off x="504824" y="323850"/>
            <a:ext cx="11097703" cy="615553"/>
          </a:xfrm>
          <a:prstGeom prst="rect">
            <a:avLst/>
          </a:prstGeom>
          <a:noFill/>
          <a:ln>
            <a:noFill/>
          </a:ln>
        </p:spPr>
        <p:txBody>
          <a:bodyPr spcFirstLastPara="1" vert="horz" wrap="square" lIns="0" tIns="0" rIns="0" bIns="0" rtlCol="0" anchor="t" anchorCtr="0">
            <a:sp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defTabSz="914400"/>
            <a:r>
              <a:rPr lang="en-US" sz="4000" kern="0" dirty="0">
                <a:solidFill>
                  <a:srgbClr val="11538D"/>
                </a:solidFill>
                <a:latin typeface="Helvetica Neue"/>
                <a:ea typeface="Helvetica Neue"/>
                <a:cs typeface="Helvetica Neue"/>
                <a:sym typeface="Helvetica Neue"/>
              </a:rPr>
              <a:t>Recent Procurement</a:t>
            </a:r>
            <a:endParaRPr lang="en-US" kern="0" dirty="0">
              <a:solidFill>
                <a:srgbClr val="11538D"/>
              </a:solidFill>
              <a:latin typeface="Helvetica Neue"/>
              <a:ea typeface="Helvetica Neue"/>
              <a:cs typeface="Helvetica Neue"/>
              <a:sym typeface="Helvetica Neue"/>
            </a:endParaRPr>
          </a:p>
        </p:txBody>
      </p:sp>
      <p:pic>
        <p:nvPicPr>
          <p:cNvPr id="6" name="Picture 5">
            <a:extLst>
              <a:ext uri="{FF2B5EF4-FFF2-40B4-BE49-F238E27FC236}">
                <a16:creationId xmlns:a16="http://schemas.microsoft.com/office/drawing/2014/main" id="{D3D1ACAC-9D67-2999-53ED-A31794D52A2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04824" y="1332668"/>
            <a:ext cx="7097643" cy="5327964"/>
          </a:xfrm>
          <a:prstGeom prst="rect">
            <a:avLst/>
          </a:prstGeom>
        </p:spPr>
      </p:pic>
      <p:sp>
        <p:nvSpPr>
          <p:cNvPr id="7" name="TextBox 6">
            <a:extLst>
              <a:ext uri="{FF2B5EF4-FFF2-40B4-BE49-F238E27FC236}">
                <a16:creationId xmlns:a16="http://schemas.microsoft.com/office/drawing/2014/main" id="{61A9E2CE-56F4-14F8-DF10-48DEF3804D3E}"/>
              </a:ext>
            </a:extLst>
          </p:cNvPr>
          <p:cNvSpPr txBox="1"/>
          <p:nvPr/>
        </p:nvSpPr>
        <p:spPr>
          <a:xfrm>
            <a:off x="6790099" y="4143363"/>
            <a:ext cx="3872900" cy="2431435"/>
          </a:xfrm>
          <a:prstGeom prst="rect">
            <a:avLst/>
          </a:prstGeom>
          <a:solidFill>
            <a:schemeClr val="accent1"/>
          </a:solidFill>
          <a:ln w="38100">
            <a:solidFill>
              <a:srgbClr val="1C9582"/>
            </a:solidFill>
          </a:ln>
        </p:spPr>
        <p:txBody>
          <a:bodyPr wrap="square" rtlCol="0">
            <a:spAutoFit/>
          </a:bodyPr>
          <a:lstStyle/>
          <a:p>
            <a:r>
              <a:rPr lang="en-US" sz="3200" b="1" dirty="0">
                <a:solidFill>
                  <a:schemeClr val="bg1"/>
                </a:solidFill>
                <a:latin typeface="Helvetica Neue" panose="020B0604020202020204" charset="0"/>
              </a:rPr>
              <a:t>7</a:t>
            </a:r>
            <a:r>
              <a:rPr lang="en-US" sz="2400" dirty="0">
                <a:solidFill>
                  <a:schemeClr val="bg1"/>
                </a:solidFill>
                <a:latin typeface="Helvetica Neue" panose="020B0604020202020204" charset="0"/>
              </a:rPr>
              <a:t> all electric Ship-to-Shore cranes are in service at Packer Avenue Marine Terminal, replacing diesel equipment and supporting cleaner cargo movement </a:t>
            </a:r>
          </a:p>
        </p:txBody>
      </p:sp>
    </p:spTree>
    <p:extLst>
      <p:ext uri="{BB962C8B-B14F-4D97-AF65-F5344CB8AC3E}">
        <p14:creationId xmlns:p14="http://schemas.microsoft.com/office/powerpoint/2010/main" val="44089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BA224E19-7A12-09C6-7A9F-4F543E94B6ED}"/>
            </a:ext>
          </a:extLst>
        </p:cNvPr>
        <p:cNvGrpSpPr/>
        <p:nvPr/>
      </p:nvGrpSpPr>
      <p:grpSpPr>
        <a:xfrm>
          <a:off x="0" y="0"/>
          <a:ext cx="0" cy="0"/>
          <a:chOff x="0" y="0"/>
          <a:chExt cx="0" cy="0"/>
        </a:xfrm>
      </p:grpSpPr>
      <p:sp>
        <p:nvSpPr>
          <p:cNvPr id="87" name="Google Shape;87;p2">
            <a:extLst>
              <a:ext uri="{FF2B5EF4-FFF2-40B4-BE49-F238E27FC236}">
                <a16:creationId xmlns:a16="http://schemas.microsoft.com/office/drawing/2014/main" id="{55BDB068-036E-20F9-CE89-976714E2245D}"/>
              </a:ext>
            </a:extLst>
          </p:cNvPr>
          <p:cNvSpPr txBox="1">
            <a:spLocks noGrp="1"/>
          </p:cNvSpPr>
          <p:nvPr>
            <p:ph type="sldNum" idx="4294967295"/>
          </p:nvPr>
        </p:nvSpPr>
        <p:spPr>
          <a:xfrm>
            <a:off x="11460163" y="6218238"/>
            <a:ext cx="731837" cy="523875"/>
          </a:xfrm>
          <a:prstGeom prst="rect">
            <a:avLst/>
          </a:prstGeom>
          <a:noFill/>
          <a:ln>
            <a:noFill/>
          </a:ln>
        </p:spPr>
        <p:txBody>
          <a:bodyPr spcFirstLastPara="1" vert="horz" wrap="square" lIns="121900" tIns="121900" rIns="121900" bIns="121900" rtlCol="0" anchor="ctr" anchorCtr="0">
            <a:normAutofit/>
          </a:bodyPr>
          <a:lstStyle/>
          <a:p>
            <a:pPr>
              <a:buSzPts val="1000"/>
            </a:pPr>
            <a:fld id="{00000000-1234-1234-1234-123412341234}" type="slidenum">
              <a:rPr lang="en">
                <a:solidFill>
                  <a:schemeClr val="lt1"/>
                </a:solidFill>
              </a:rPr>
              <a:pPr>
                <a:buSzPts val="1000"/>
              </a:pPr>
              <a:t>9</a:t>
            </a:fld>
            <a:endParaRPr>
              <a:solidFill>
                <a:schemeClr val="lt1"/>
              </a:solidFill>
            </a:endParaRPr>
          </a:p>
        </p:txBody>
      </p:sp>
      <p:sp>
        <p:nvSpPr>
          <p:cNvPr id="3" name="Google Shape;85;p2">
            <a:extLst>
              <a:ext uri="{FF2B5EF4-FFF2-40B4-BE49-F238E27FC236}">
                <a16:creationId xmlns:a16="http://schemas.microsoft.com/office/drawing/2014/main" id="{F2B4795E-98D5-400E-C5B3-D6E348AF4242}"/>
              </a:ext>
            </a:extLst>
          </p:cNvPr>
          <p:cNvSpPr txBox="1">
            <a:spLocks/>
          </p:cNvSpPr>
          <p:nvPr/>
        </p:nvSpPr>
        <p:spPr>
          <a:xfrm>
            <a:off x="504824" y="323850"/>
            <a:ext cx="11097703" cy="615553"/>
          </a:xfrm>
          <a:prstGeom prst="rect">
            <a:avLst/>
          </a:prstGeom>
          <a:noFill/>
          <a:ln>
            <a:noFill/>
          </a:ln>
        </p:spPr>
        <p:txBody>
          <a:bodyPr spcFirstLastPara="1" vert="horz" wrap="square" lIns="0" tIns="0" rIns="0" bIns="0" rtlCol="0" anchor="t" anchorCtr="0">
            <a:sp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defTabSz="914400"/>
            <a:r>
              <a:rPr lang="en-US" sz="4000" kern="0" dirty="0">
                <a:solidFill>
                  <a:srgbClr val="11538D"/>
                </a:solidFill>
                <a:latin typeface="Helvetica Neue"/>
                <a:ea typeface="Helvetica Neue"/>
                <a:cs typeface="Helvetica Neue"/>
                <a:sym typeface="Helvetica Neue"/>
              </a:rPr>
              <a:t>Recent Procurement</a:t>
            </a:r>
            <a:endParaRPr lang="en-US" kern="0" dirty="0">
              <a:solidFill>
                <a:srgbClr val="11538D"/>
              </a:solidFill>
              <a:latin typeface="Helvetica Neue"/>
              <a:ea typeface="Helvetica Neue"/>
              <a:cs typeface="Helvetica Neue"/>
              <a:sym typeface="Helvetica Neue"/>
            </a:endParaRPr>
          </a:p>
        </p:txBody>
      </p:sp>
      <p:pic>
        <p:nvPicPr>
          <p:cNvPr id="8" name="Picture 7">
            <a:extLst>
              <a:ext uri="{FF2B5EF4-FFF2-40B4-BE49-F238E27FC236}">
                <a16:creationId xmlns:a16="http://schemas.microsoft.com/office/drawing/2014/main" id="{BC429014-BA92-4C6A-50F6-C46B9E2285E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04824" y="1332668"/>
            <a:ext cx="7103952" cy="5327964"/>
          </a:xfrm>
          <a:prstGeom prst="rect">
            <a:avLst/>
          </a:prstGeom>
        </p:spPr>
      </p:pic>
      <p:sp>
        <p:nvSpPr>
          <p:cNvPr id="7" name="TextBox 6">
            <a:extLst>
              <a:ext uri="{FF2B5EF4-FFF2-40B4-BE49-F238E27FC236}">
                <a16:creationId xmlns:a16="http://schemas.microsoft.com/office/drawing/2014/main" id="{6D07186D-3CE4-DC48-445E-31E22E67AB93}"/>
              </a:ext>
            </a:extLst>
          </p:cNvPr>
          <p:cNvSpPr txBox="1"/>
          <p:nvPr/>
        </p:nvSpPr>
        <p:spPr>
          <a:xfrm>
            <a:off x="6790099" y="4143363"/>
            <a:ext cx="3872900" cy="2431435"/>
          </a:xfrm>
          <a:prstGeom prst="rect">
            <a:avLst/>
          </a:prstGeom>
          <a:solidFill>
            <a:schemeClr val="accent1"/>
          </a:solidFill>
          <a:ln w="38100">
            <a:solidFill>
              <a:srgbClr val="1C9582"/>
            </a:solidFill>
          </a:ln>
        </p:spPr>
        <p:txBody>
          <a:bodyPr wrap="square" rtlCol="0">
            <a:spAutoFit/>
          </a:bodyPr>
          <a:lstStyle/>
          <a:p>
            <a:r>
              <a:rPr lang="en-US" sz="3200" b="1" dirty="0">
                <a:solidFill>
                  <a:schemeClr val="bg1"/>
                </a:solidFill>
              </a:rPr>
              <a:t>4</a:t>
            </a:r>
            <a:r>
              <a:rPr lang="en-US" sz="2400" dirty="0">
                <a:solidFill>
                  <a:schemeClr val="bg1"/>
                </a:solidFill>
              </a:rPr>
              <a:t> electric terminal tractors are now operating at Tioga Marine Terminal, helping move cargo more efficiently with zero tailpipe emissions</a:t>
            </a:r>
            <a:endParaRPr lang="en-US" dirty="0">
              <a:solidFill>
                <a:schemeClr val="bg1"/>
              </a:solidFill>
              <a:latin typeface="Helvetica Neue" panose="020B0604020202020204" charset="0"/>
            </a:endParaRPr>
          </a:p>
        </p:txBody>
      </p:sp>
    </p:spTree>
    <p:extLst>
      <p:ext uri="{BB962C8B-B14F-4D97-AF65-F5344CB8AC3E}">
        <p14:creationId xmlns:p14="http://schemas.microsoft.com/office/powerpoint/2010/main" val="3969652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3797F47F-A66E-8462-9CD9-A7966D0692D5}"/>
            </a:ext>
          </a:extLst>
        </p:cNvPr>
        <p:cNvGrpSpPr/>
        <p:nvPr/>
      </p:nvGrpSpPr>
      <p:grpSpPr>
        <a:xfrm>
          <a:off x="0" y="0"/>
          <a:ext cx="0" cy="0"/>
          <a:chOff x="0" y="0"/>
          <a:chExt cx="0" cy="0"/>
        </a:xfrm>
      </p:grpSpPr>
      <p:sp>
        <p:nvSpPr>
          <p:cNvPr id="85" name="Google Shape;85;p2">
            <a:extLst>
              <a:ext uri="{FF2B5EF4-FFF2-40B4-BE49-F238E27FC236}">
                <a16:creationId xmlns:a16="http://schemas.microsoft.com/office/drawing/2014/main" id="{01FE3247-9E1E-6339-032F-C281F3C5C4EE}"/>
              </a:ext>
            </a:extLst>
          </p:cNvPr>
          <p:cNvSpPr txBox="1">
            <a:spLocks noGrp="1"/>
          </p:cNvSpPr>
          <p:nvPr>
            <p:ph type="title" idx="4294967295"/>
          </p:nvPr>
        </p:nvSpPr>
        <p:spPr>
          <a:xfrm>
            <a:off x="504825" y="323850"/>
            <a:ext cx="6000750" cy="615553"/>
          </a:xfrm>
          <a:prstGeom prst="rect">
            <a:avLst/>
          </a:prstGeom>
          <a:noFill/>
          <a:ln>
            <a:noFill/>
          </a:ln>
        </p:spPr>
        <p:txBody>
          <a:bodyPr spcFirstLastPara="1" vert="horz" wrap="square" lIns="0" tIns="0" rIns="0" bIns="0" rtlCol="0" anchor="t" anchorCtr="0">
            <a:spAutoFit/>
          </a:bodyPr>
          <a:lstStyle/>
          <a:p>
            <a:pPr>
              <a:lnSpc>
                <a:spcPct val="100000"/>
              </a:lnSpc>
              <a:spcBef>
                <a:spcPts val="0"/>
              </a:spcBef>
              <a:buSzPts val="2800"/>
            </a:pPr>
            <a:r>
              <a:rPr lang="en-US" sz="4000" dirty="0">
                <a:solidFill>
                  <a:srgbClr val="11538D"/>
                </a:solidFill>
                <a:latin typeface="Helvetica Neue"/>
                <a:ea typeface="Helvetica Neue"/>
                <a:cs typeface="Helvetica Neue"/>
                <a:sym typeface="Helvetica Neue"/>
              </a:rPr>
              <a:t>PhilaPort’s Clean Course</a:t>
            </a:r>
            <a:endParaRPr dirty="0">
              <a:solidFill>
                <a:srgbClr val="11538D"/>
              </a:solidFill>
              <a:latin typeface="Helvetica Neue"/>
              <a:ea typeface="Helvetica Neue"/>
              <a:cs typeface="Helvetica Neue"/>
              <a:sym typeface="Helvetica Neue"/>
            </a:endParaRPr>
          </a:p>
        </p:txBody>
      </p:sp>
      <p:sp>
        <p:nvSpPr>
          <p:cNvPr id="87" name="Google Shape;87;p2">
            <a:extLst>
              <a:ext uri="{FF2B5EF4-FFF2-40B4-BE49-F238E27FC236}">
                <a16:creationId xmlns:a16="http://schemas.microsoft.com/office/drawing/2014/main" id="{76865E41-0119-A80C-7D68-DE0F8CC9A462}"/>
              </a:ext>
            </a:extLst>
          </p:cNvPr>
          <p:cNvSpPr txBox="1">
            <a:spLocks noGrp="1"/>
          </p:cNvSpPr>
          <p:nvPr>
            <p:ph type="sldNum" idx="4294967295"/>
          </p:nvPr>
        </p:nvSpPr>
        <p:spPr>
          <a:xfrm>
            <a:off x="11460163" y="6218238"/>
            <a:ext cx="731837" cy="523875"/>
          </a:xfrm>
          <a:prstGeom prst="rect">
            <a:avLst/>
          </a:prstGeom>
          <a:noFill/>
          <a:ln>
            <a:noFill/>
          </a:ln>
        </p:spPr>
        <p:txBody>
          <a:bodyPr spcFirstLastPara="1" vert="horz" wrap="square" lIns="121900" tIns="121900" rIns="121900" bIns="121900" rtlCol="0" anchor="ctr" anchorCtr="0">
            <a:normAutofit/>
          </a:bodyPr>
          <a:lstStyle/>
          <a:p>
            <a:pPr>
              <a:buSzPts val="1000"/>
            </a:pPr>
            <a:fld id="{00000000-1234-1234-1234-123412341234}" type="slidenum">
              <a:rPr lang="en">
                <a:solidFill>
                  <a:schemeClr val="lt1"/>
                </a:solidFill>
              </a:rPr>
              <a:pPr>
                <a:buSzPts val="1000"/>
              </a:pPr>
              <a:t>10</a:t>
            </a:fld>
            <a:endParaRPr>
              <a:solidFill>
                <a:schemeClr val="lt1"/>
              </a:solidFill>
            </a:endParaRPr>
          </a:p>
        </p:txBody>
      </p:sp>
      <p:sp>
        <p:nvSpPr>
          <p:cNvPr id="2" name="Google Shape;86;p17">
            <a:extLst>
              <a:ext uri="{FF2B5EF4-FFF2-40B4-BE49-F238E27FC236}">
                <a16:creationId xmlns:a16="http://schemas.microsoft.com/office/drawing/2014/main" id="{589F40A1-8EEB-3B13-B4E8-6E638BD32BAF}"/>
              </a:ext>
            </a:extLst>
          </p:cNvPr>
          <p:cNvSpPr txBox="1">
            <a:spLocks/>
          </p:cNvSpPr>
          <p:nvPr/>
        </p:nvSpPr>
        <p:spPr>
          <a:xfrm>
            <a:off x="504825" y="2881224"/>
            <a:ext cx="5545769" cy="2015896"/>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L="457200" marR="0" lvl="0" indent="-342900" algn="l" rtl="0" eaLnBrk="1" hangingPunct="1">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2pPr>
            <a:lvl3pPr marL="1371600" marR="0" lvl="2"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3pPr>
            <a:lvl4pPr marL="1828800" marR="0" lvl="3"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4pPr>
            <a:lvl5pPr marL="2286000" marR="0" lvl="4"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5pPr>
            <a:lvl6pPr marL="2743200" marR="0" lvl="5"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6pPr>
            <a:lvl7pPr marL="3200400" marR="0" lvl="6"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7pPr>
            <a:lvl8pPr marL="3657600" marR="0" lvl="7"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8pPr>
            <a:lvl9pPr marL="4114800" marR="0" lvl="8"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9pPr>
          </a:lstStyle>
          <a:p>
            <a:pPr marL="0" indent="0" defTabSz="914400">
              <a:buClr>
                <a:schemeClr val="dk1"/>
              </a:buClr>
              <a:buSzPts val="1100"/>
              <a:buNone/>
            </a:pPr>
            <a:r>
              <a:rPr lang="en-US" sz="2000" b="1" dirty="0">
                <a:solidFill>
                  <a:schemeClr val="bg1"/>
                </a:solidFill>
                <a:latin typeface="Helvetica Neue" panose="020B0604020202020204" charset="0"/>
              </a:rPr>
              <a:t>PhilaPort’s Clean Course – Navigating to Zero Emissions </a:t>
            </a:r>
            <a:r>
              <a:rPr lang="en-US" sz="2000" dirty="0">
                <a:solidFill>
                  <a:schemeClr val="bg1"/>
                </a:solidFill>
                <a:latin typeface="Helvetica Neue" panose="020B0604020202020204" charset="0"/>
              </a:rPr>
              <a:t>will</a:t>
            </a:r>
            <a:r>
              <a:rPr lang="en-US" sz="2000" b="1" dirty="0">
                <a:solidFill>
                  <a:schemeClr val="bg1"/>
                </a:solidFill>
                <a:latin typeface="Helvetica Neue" panose="020B0604020202020204" charset="0"/>
              </a:rPr>
              <a:t> </a:t>
            </a:r>
            <a:r>
              <a:rPr lang="en-US" sz="2000" dirty="0">
                <a:solidFill>
                  <a:schemeClr val="bg1"/>
                </a:solidFill>
                <a:latin typeface="Helvetica Neue" panose="020B0604020202020204" charset="0"/>
              </a:rPr>
              <a:t>create a r</a:t>
            </a:r>
            <a:r>
              <a:rPr lang="en-US" sz="2000" b="0" i="0" dirty="0">
                <a:solidFill>
                  <a:schemeClr val="bg1"/>
                </a:solidFill>
                <a:effectLst/>
                <a:latin typeface="Helvetica Neue" panose="020B0604020202020204" charset="0"/>
              </a:rPr>
              <a:t>oadmap to: </a:t>
            </a:r>
          </a:p>
          <a:p>
            <a:pPr marL="342900" defTabSz="914400">
              <a:buClr>
                <a:schemeClr val="bg1"/>
              </a:buClr>
              <a:buSzPts val="1100"/>
            </a:pPr>
            <a:r>
              <a:rPr lang="en-US" sz="2000" dirty="0">
                <a:solidFill>
                  <a:schemeClr val="bg1"/>
                </a:solidFill>
                <a:latin typeface="Helvetica Neue" panose="020B0604020202020204" charset="0"/>
              </a:rPr>
              <a:t>R</a:t>
            </a:r>
            <a:r>
              <a:rPr lang="en-US" sz="2000" b="0" i="0" dirty="0">
                <a:solidFill>
                  <a:schemeClr val="bg1"/>
                </a:solidFill>
                <a:effectLst/>
                <a:latin typeface="Helvetica Neue" panose="020B0604020202020204" charset="0"/>
              </a:rPr>
              <a:t>educe emissions, </a:t>
            </a:r>
          </a:p>
          <a:p>
            <a:pPr marL="342900" defTabSz="914400">
              <a:buClr>
                <a:schemeClr val="bg1"/>
              </a:buClr>
              <a:buSzPts val="1100"/>
            </a:pPr>
            <a:r>
              <a:rPr lang="en-US" sz="2000" dirty="0">
                <a:solidFill>
                  <a:schemeClr val="bg1"/>
                </a:solidFill>
                <a:latin typeface="Helvetica Neue" panose="020B0604020202020204" charset="0"/>
              </a:rPr>
              <a:t>I</a:t>
            </a:r>
            <a:r>
              <a:rPr lang="en-US" sz="2000" b="0" i="0" dirty="0">
                <a:solidFill>
                  <a:schemeClr val="bg1"/>
                </a:solidFill>
                <a:effectLst/>
                <a:latin typeface="Helvetica Neue" panose="020B0604020202020204" charset="0"/>
              </a:rPr>
              <a:t>mprove air quality, and </a:t>
            </a:r>
          </a:p>
          <a:p>
            <a:pPr marL="342900" defTabSz="914400">
              <a:buClr>
                <a:schemeClr val="bg1"/>
              </a:buClr>
              <a:buSzPts val="1100"/>
            </a:pPr>
            <a:r>
              <a:rPr lang="en-US" sz="2000" dirty="0">
                <a:solidFill>
                  <a:schemeClr val="bg1"/>
                </a:solidFill>
                <a:latin typeface="Helvetica Neue" panose="020B0604020202020204" charset="0"/>
              </a:rPr>
              <a:t>S</a:t>
            </a:r>
            <a:r>
              <a:rPr lang="en-US" sz="2000" b="0" i="0" dirty="0">
                <a:solidFill>
                  <a:schemeClr val="bg1"/>
                </a:solidFill>
                <a:effectLst/>
                <a:latin typeface="Helvetica Neue" panose="020B0604020202020204" charset="0"/>
              </a:rPr>
              <a:t>upport workforce development</a:t>
            </a:r>
            <a:endParaRPr lang="en-US" sz="2000" kern="0" dirty="0">
              <a:solidFill>
                <a:schemeClr val="lt1"/>
              </a:solidFill>
              <a:latin typeface="Inter"/>
              <a:ea typeface="Inter"/>
              <a:cs typeface="Inter"/>
              <a:sym typeface="Inter"/>
            </a:endParaRPr>
          </a:p>
        </p:txBody>
      </p:sp>
      <p:graphicFrame>
        <p:nvGraphicFramePr>
          <p:cNvPr id="4" name="Diagram 3">
            <a:extLst>
              <a:ext uri="{FF2B5EF4-FFF2-40B4-BE49-F238E27FC236}">
                <a16:creationId xmlns:a16="http://schemas.microsoft.com/office/drawing/2014/main" id="{4CAD3468-BABE-BBC8-8AA3-5E4E2B2DA807}"/>
              </a:ext>
            </a:extLst>
          </p:cNvPr>
          <p:cNvGraphicFramePr/>
          <p:nvPr>
            <p:extLst>
              <p:ext uri="{D42A27DB-BD31-4B8C-83A1-F6EECF244321}">
                <p14:modId xmlns:p14="http://schemas.microsoft.com/office/powerpoint/2010/main" val="549155062"/>
              </p:ext>
            </p:extLst>
          </p:nvPr>
        </p:nvGraphicFramePr>
        <p:xfrm>
          <a:off x="6188315" y="2006960"/>
          <a:ext cx="5498860" cy="3764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91AE321D-23A5-41CE-D04A-C9F688F33E3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96881" y="0"/>
            <a:ext cx="5029200" cy="1164336"/>
          </a:xfrm>
          <a:prstGeom prst="rect">
            <a:avLst/>
          </a:prstGeom>
        </p:spPr>
      </p:pic>
    </p:spTree>
    <p:extLst>
      <p:ext uri="{BB962C8B-B14F-4D97-AF65-F5344CB8AC3E}">
        <p14:creationId xmlns:p14="http://schemas.microsoft.com/office/powerpoint/2010/main" val="200307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2741DBFC-CC1F-609C-BCF0-8392400016FC}"/>
            </a:ext>
          </a:extLst>
        </p:cNvPr>
        <p:cNvGrpSpPr/>
        <p:nvPr/>
      </p:nvGrpSpPr>
      <p:grpSpPr>
        <a:xfrm>
          <a:off x="0" y="0"/>
          <a:ext cx="0" cy="0"/>
          <a:chOff x="0" y="0"/>
          <a:chExt cx="0" cy="0"/>
        </a:xfrm>
      </p:grpSpPr>
      <p:sp>
        <p:nvSpPr>
          <p:cNvPr id="85" name="Google Shape;85;p2">
            <a:extLst>
              <a:ext uri="{FF2B5EF4-FFF2-40B4-BE49-F238E27FC236}">
                <a16:creationId xmlns:a16="http://schemas.microsoft.com/office/drawing/2014/main" id="{C01AF8A1-C08D-EFCA-48E8-881E87C5824C}"/>
              </a:ext>
            </a:extLst>
          </p:cNvPr>
          <p:cNvSpPr txBox="1">
            <a:spLocks noGrp="1"/>
          </p:cNvSpPr>
          <p:nvPr>
            <p:ph type="title" idx="4294967295"/>
          </p:nvPr>
        </p:nvSpPr>
        <p:spPr>
          <a:xfrm>
            <a:off x="504825" y="323850"/>
            <a:ext cx="6000750" cy="615553"/>
          </a:xfrm>
          <a:prstGeom prst="rect">
            <a:avLst/>
          </a:prstGeom>
          <a:noFill/>
          <a:ln>
            <a:noFill/>
          </a:ln>
        </p:spPr>
        <p:txBody>
          <a:bodyPr spcFirstLastPara="1" vert="horz" wrap="square" lIns="0" tIns="0" rIns="0" bIns="0" rtlCol="0" anchor="t" anchorCtr="0">
            <a:spAutoFit/>
          </a:bodyPr>
          <a:lstStyle/>
          <a:p>
            <a:pPr>
              <a:lnSpc>
                <a:spcPct val="100000"/>
              </a:lnSpc>
              <a:spcBef>
                <a:spcPts val="0"/>
              </a:spcBef>
              <a:buSzPts val="2800"/>
            </a:pPr>
            <a:r>
              <a:rPr lang="en-US" sz="4000" dirty="0">
                <a:solidFill>
                  <a:srgbClr val="11538D"/>
                </a:solidFill>
                <a:latin typeface="Helvetica Neue"/>
                <a:ea typeface="Helvetica Neue"/>
                <a:cs typeface="Helvetica Neue"/>
                <a:sym typeface="Helvetica Neue"/>
              </a:rPr>
              <a:t>Project Timeline</a:t>
            </a:r>
            <a:endParaRPr dirty="0">
              <a:solidFill>
                <a:srgbClr val="11538D"/>
              </a:solidFill>
              <a:latin typeface="Helvetica Neue"/>
              <a:ea typeface="Helvetica Neue"/>
              <a:cs typeface="Helvetica Neue"/>
              <a:sym typeface="Helvetica Neue"/>
            </a:endParaRPr>
          </a:p>
        </p:txBody>
      </p:sp>
      <p:sp>
        <p:nvSpPr>
          <p:cNvPr id="87" name="Google Shape;87;p2">
            <a:extLst>
              <a:ext uri="{FF2B5EF4-FFF2-40B4-BE49-F238E27FC236}">
                <a16:creationId xmlns:a16="http://schemas.microsoft.com/office/drawing/2014/main" id="{F25DF5BD-A69E-0AF7-DFEC-E3076596C2AF}"/>
              </a:ext>
            </a:extLst>
          </p:cNvPr>
          <p:cNvSpPr txBox="1">
            <a:spLocks noGrp="1"/>
          </p:cNvSpPr>
          <p:nvPr>
            <p:ph type="sldNum" idx="4294967295"/>
          </p:nvPr>
        </p:nvSpPr>
        <p:spPr>
          <a:xfrm>
            <a:off x="11460163" y="6218238"/>
            <a:ext cx="731837" cy="523875"/>
          </a:xfrm>
          <a:prstGeom prst="rect">
            <a:avLst/>
          </a:prstGeom>
          <a:noFill/>
          <a:ln>
            <a:noFill/>
          </a:ln>
        </p:spPr>
        <p:txBody>
          <a:bodyPr spcFirstLastPara="1" vert="horz" wrap="square" lIns="121900" tIns="121900" rIns="121900" bIns="121900" rtlCol="0" anchor="ctr" anchorCtr="0">
            <a:normAutofit/>
          </a:bodyPr>
          <a:lstStyle/>
          <a:p>
            <a:pPr>
              <a:buSzPts val="1000"/>
            </a:pPr>
            <a:fld id="{00000000-1234-1234-1234-123412341234}" type="slidenum">
              <a:rPr lang="en">
                <a:solidFill>
                  <a:schemeClr val="lt1"/>
                </a:solidFill>
              </a:rPr>
              <a:pPr>
                <a:buSzPts val="1000"/>
              </a:pPr>
              <a:t>11</a:t>
            </a:fld>
            <a:endParaRPr>
              <a:solidFill>
                <a:schemeClr val="lt1"/>
              </a:solidFill>
            </a:endParaRPr>
          </a:p>
        </p:txBody>
      </p:sp>
      <p:pic>
        <p:nvPicPr>
          <p:cNvPr id="6" name="Picture 5">
            <a:extLst>
              <a:ext uri="{FF2B5EF4-FFF2-40B4-BE49-F238E27FC236}">
                <a16:creationId xmlns:a16="http://schemas.microsoft.com/office/drawing/2014/main" id="{0C313014-8DFE-16F9-FFEF-4FD12F5F9E2C}"/>
              </a:ext>
            </a:extLst>
          </p:cNvPr>
          <p:cNvPicPr>
            <a:picLocks noChangeAspect="1"/>
          </p:cNvPicPr>
          <p:nvPr/>
        </p:nvPicPr>
        <p:blipFill>
          <a:blip r:embed="rId3"/>
          <a:stretch>
            <a:fillRect/>
          </a:stretch>
        </p:blipFill>
        <p:spPr>
          <a:xfrm>
            <a:off x="0" y="1334008"/>
            <a:ext cx="12192000" cy="4189984"/>
          </a:xfrm>
          <a:prstGeom prst="rect">
            <a:avLst/>
          </a:prstGeom>
        </p:spPr>
      </p:pic>
    </p:spTree>
    <p:extLst>
      <p:ext uri="{BB962C8B-B14F-4D97-AF65-F5344CB8AC3E}">
        <p14:creationId xmlns:p14="http://schemas.microsoft.com/office/powerpoint/2010/main" val="209360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3BD84385-A029-4198-640E-A9E23DC82F15}"/>
            </a:ext>
          </a:extLst>
        </p:cNvPr>
        <p:cNvGrpSpPr/>
        <p:nvPr/>
      </p:nvGrpSpPr>
      <p:grpSpPr>
        <a:xfrm>
          <a:off x="0" y="0"/>
          <a:ext cx="0" cy="0"/>
          <a:chOff x="0" y="0"/>
          <a:chExt cx="0" cy="0"/>
        </a:xfrm>
      </p:grpSpPr>
      <p:sp>
        <p:nvSpPr>
          <p:cNvPr id="87" name="Google Shape;87;p2">
            <a:extLst>
              <a:ext uri="{FF2B5EF4-FFF2-40B4-BE49-F238E27FC236}">
                <a16:creationId xmlns:a16="http://schemas.microsoft.com/office/drawing/2014/main" id="{E9ACFAE1-BE86-D4FE-26CE-5C66335656E7}"/>
              </a:ext>
            </a:extLst>
          </p:cNvPr>
          <p:cNvSpPr txBox="1">
            <a:spLocks noGrp="1"/>
          </p:cNvSpPr>
          <p:nvPr>
            <p:ph type="sldNum" idx="4294967295"/>
          </p:nvPr>
        </p:nvSpPr>
        <p:spPr>
          <a:xfrm>
            <a:off x="11460163" y="6218238"/>
            <a:ext cx="731837" cy="523875"/>
          </a:xfrm>
          <a:prstGeom prst="rect">
            <a:avLst/>
          </a:prstGeom>
          <a:noFill/>
          <a:ln>
            <a:noFill/>
          </a:ln>
        </p:spPr>
        <p:txBody>
          <a:bodyPr spcFirstLastPara="1" vert="horz" wrap="square" lIns="121900" tIns="121900" rIns="121900" bIns="121900" rtlCol="0" anchor="ctr" anchorCtr="0">
            <a:normAutofit/>
          </a:bodyPr>
          <a:lstStyle/>
          <a:p>
            <a:pPr>
              <a:buSzPts val="1000"/>
            </a:pPr>
            <a:fld id="{00000000-1234-1234-1234-123412341234}" type="slidenum">
              <a:rPr lang="en">
                <a:solidFill>
                  <a:schemeClr val="lt1"/>
                </a:solidFill>
              </a:rPr>
              <a:pPr>
                <a:buSzPts val="1000"/>
              </a:pPr>
              <a:t>12</a:t>
            </a:fld>
            <a:endParaRPr>
              <a:solidFill>
                <a:schemeClr val="lt1"/>
              </a:solidFill>
            </a:endParaRPr>
          </a:p>
        </p:txBody>
      </p:sp>
      <p:sp>
        <p:nvSpPr>
          <p:cNvPr id="2" name="Google Shape;86;p17">
            <a:extLst>
              <a:ext uri="{FF2B5EF4-FFF2-40B4-BE49-F238E27FC236}">
                <a16:creationId xmlns:a16="http://schemas.microsoft.com/office/drawing/2014/main" id="{8CCC8DAF-8751-31D4-2D26-CA98545C22A6}"/>
              </a:ext>
            </a:extLst>
          </p:cNvPr>
          <p:cNvSpPr txBox="1">
            <a:spLocks/>
          </p:cNvSpPr>
          <p:nvPr/>
        </p:nvSpPr>
        <p:spPr>
          <a:xfrm>
            <a:off x="406906" y="1463822"/>
            <a:ext cx="11445787" cy="1169511"/>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L="457200" marR="0" lvl="0" indent="-342900" algn="l" rtl="0" eaLnBrk="1" hangingPunct="1">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2pPr>
            <a:lvl3pPr marL="1371600" marR="0" lvl="2"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3pPr>
            <a:lvl4pPr marL="1828800" marR="0" lvl="3"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4pPr>
            <a:lvl5pPr marL="2286000" marR="0" lvl="4"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5pPr>
            <a:lvl6pPr marL="2743200" marR="0" lvl="5"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6pPr>
            <a:lvl7pPr marL="3200400" marR="0" lvl="6"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7pPr>
            <a:lvl8pPr marL="3657600" marR="0" lvl="7"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8pPr>
            <a:lvl9pPr marL="4114800" marR="0" lvl="8"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9pPr>
          </a:lstStyle>
          <a:p>
            <a:pPr marL="127000" lvl="0" indent="0" defTabSz="914400">
              <a:lnSpc>
                <a:spcPct val="100000"/>
              </a:lnSpc>
              <a:spcBef>
                <a:spcPts val="1200"/>
              </a:spcBef>
              <a:buClr>
                <a:srgbClr val="FFFFFF"/>
              </a:buClr>
              <a:buSzPts val="1600"/>
              <a:buNone/>
              <a:defRPr/>
            </a:pPr>
            <a:r>
              <a:rPr lang="en-US" sz="2000" kern="0" dirty="0">
                <a:solidFill>
                  <a:srgbClr val="FFFFFF"/>
                </a:solidFill>
                <a:latin typeface="Helvetica Neue"/>
                <a:ea typeface="Helvetica Neue"/>
                <a:cs typeface="Helvetica Neue"/>
                <a:sym typeface="Helvetica Neue"/>
              </a:rPr>
              <a:t>The project began by evaluating existing conditions at the port. </a:t>
            </a:r>
          </a:p>
          <a:p>
            <a:pPr marL="127000" lvl="0" indent="0" defTabSz="914400">
              <a:lnSpc>
                <a:spcPct val="100000"/>
              </a:lnSpc>
              <a:spcBef>
                <a:spcPts val="1200"/>
              </a:spcBef>
              <a:buClr>
                <a:srgbClr val="FFFFFF"/>
              </a:buClr>
              <a:buSzPts val="1600"/>
              <a:buNone/>
              <a:defRPr/>
            </a:pPr>
            <a:r>
              <a:rPr lang="en-US" sz="2000" kern="0" dirty="0">
                <a:solidFill>
                  <a:srgbClr val="FFFFFF"/>
                </a:solidFill>
                <a:latin typeface="Helvetica Neue"/>
                <a:ea typeface="Inter"/>
                <a:cs typeface="Inter"/>
                <a:sym typeface="Helvetica Neue"/>
              </a:rPr>
              <a:t>This includes:</a:t>
            </a:r>
            <a:endParaRPr lang="en-US" sz="2000" kern="0" dirty="0">
              <a:solidFill>
                <a:schemeClr val="lt1"/>
              </a:solidFill>
              <a:latin typeface="Inter"/>
              <a:ea typeface="Inter"/>
              <a:cs typeface="Inter"/>
              <a:sym typeface="Inter"/>
            </a:endParaRPr>
          </a:p>
        </p:txBody>
      </p:sp>
      <p:sp>
        <p:nvSpPr>
          <p:cNvPr id="3" name="Rectangle: Rounded Corners 2">
            <a:extLst>
              <a:ext uri="{FF2B5EF4-FFF2-40B4-BE49-F238E27FC236}">
                <a16:creationId xmlns:a16="http://schemas.microsoft.com/office/drawing/2014/main" id="{3442437D-7957-DEFE-6293-368DA840D11B}"/>
              </a:ext>
            </a:extLst>
          </p:cNvPr>
          <p:cNvSpPr/>
          <p:nvPr/>
        </p:nvSpPr>
        <p:spPr>
          <a:xfrm>
            <a:off x="2736010" y="2794447"/>
            <a:ext cx="6720840" cy="582283"/>
          </a:xfrm>
          <a:prstGeom prst="roundRect">
            <a:avLst/>
          </a:prstGeom>
          <a:noFill/>
          <a:ln>
            <a:solidFill>
              <a:srgbClr val="1C95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Vessel activity and operational patterns</a:t>
            </a:r>
          </a:p>
        </p:txBody>
      </p:sp>
      <p:sp>
        <p:nvSpPr>
          <p:cNvPr id="4" name="Rectangle: Rounded Corners 3">
            <a:extLst>
              <a:ext uri="{FF2B5EF4-FFF2-40B4-BE49-F238E27FC236}">
                <a16:creationId xmlns:a16="http://schemas.microsoft.com/office/drawing/2014/main" id="{26FAD5BD-1C61-23CA-A464-5ACEA6DB9C4F}"/>
              </a:ext>
            </a:extLst>
          </p:cNvPr>
          <p:cNvSpPr/>
          <p:nvPr/>
        </p:nvSpPr>
        <p:spPr>
          <a:xfrm>
            <a:off x="2736010" y="3581400"/>
            <a:ext cx="6720840" cy="582283"/>
          </a:xfrm>
          <a:prstGeom prst="roundRect">
            <a:avLst/>
          </a:prstGeom>
          <a:noFill/>
          <a:ln>
            <a:solidFill>
              <a:srgbClr val="1C95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Port equipment and energy usage</a:t>
            </a:r>
          </a:p>
        </p:txBody>
      </p:sp>
      <p:sp>
        <p:nvSpPr>
          <p:cNvPr id="5" name="Rectangle: Rounded Corners 4">
            <a:extLst>
              <a:ext uri="{FF2B5EF4-FFF2-40B4-BE49-F238E27FC236}">
                <a16:creationId xmlns:a16="http://schemas.microsoft.com/office/drawing/2014/main" id="{0ECBD04D-743D-2C0D-1370-8236D119915F}"/>
              </a:ext>
            </a:extLst>
          </p:cNvPr>
          <p:cNvSpPr/>
          <p:nvPr/>
        </p:nvSpPr>
        <p:spPr>
          <a:xfrm>
            <a:off x="2736010" y="4316083"/>
            <a:ext cx="6720840" cy="582283"/>
          </a:xfrm>
          <a:prstGeom prst="roundRect">
            <a:avLst/>
          </a:prstGeom>
          <a:noFill/>
          <a:ln>
            <a:solidFill>
              <a:srgbClr val="1C95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Existing electrical infrastructure</a:t>
            </a:r>
          </a:p>
        </p:txBody>
      </p:sp>
      <p:sp>
        <p:nvSpPr>
          <p:cNvPr id="6" name="Rectangle: Rounded Corners 5">
            <a:extLst>
              <a:ext uri="{FF2B5EF4-FFF2-40B4-BE49-F238E27FC236}">
                <a16:creationId xmlns:a16="http://schemas.microsoft.com/office/drawing/2014/main" id="{BD08BC96-A39E-1909-6D52-6B2352B2970C}"/>
              </a:ext>
            </a:extLst>
          </p:cNvPr>
          <p:cNvSpPr/>
          <p:nvPr/>
        </p:nvSpPr>
        <p:spPr>
          <a:xfrm>
            <a:off x="2736010" y="5103036"/>
            <a:ext cx="6720840" cy="582283"/>
          </a:xfrm>
          <a:prstGeom prst="roundRect">
            <a:avLst/>
          </a:prstGeom>
          <a:noFill/>
          <a:ln>
            <a:solidFill>
              <a:srgbClr val="1C95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Operational and safety considerations</a:t>
            </a:r>
          </a:p>
        </p:txBody>
      </p:sp>
      <p:sp>
        <p:nvSpPr>
          <p:cNvPr id="7" name="Rectangle: Rounded Corners 6">
            <a:extLst>
              <a:ext uri="{FF2B5EF4-FFF2-40B4-BE49-F238E27FC236}">
                <a16:creationId xmlns:a16="http://schemas.microsoft.com/office/drawing/2014/main" id="{1B47DD5B-726C-F745-43E7-C7BD4DA58EC4}"/>
              </a:ext>
            </a:extLst>
          </p:cNvPr>
          <p:cNvSpPr/>
          <p:nvPr/>
        </p:nvSpPr>
        <p:spPr>
          <a:xfrm>
            <a:off x="2736010" y="5889989"/>
            <a:ext cx="6720840" cy="582283"/>
          </a:xfrm>
          <a:prstGeom prst="roundRect">
            <a:avLst/>
          </a:prstGeom>
          <a:noFill/>
          <a:ln>
            <a:solidFill>
              <a:srgbClr val="1C95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Environmental and regulatory factors</a:t>
            </a:r>
          </a:p>
        </p:txBody>
      </p:sp>
      <p:sp>
        <p:nvSpPr>
          <p:cNvPr id="8" name="Google Shape;85;p2">
            <a:extLst>
              <a:ext uri="{FF2B5EF4-FFF2-40B4-BE49-F238E27FC236}">
                <a16:creationId xmlns:a16="http://schemas.microsoft.com/office/drawing/2014/main" id="{5A6989E3-0FF5-0ABC-7C32-F538D7F5033E}"/>
              </a:ext>
            </a:extLst>
          </p:cNvPr>
          <p:cNvSpPr txBox="1">
            <a:spLocks/>
          </p:cNvSpPr>
          <p:nvPr/>
        </p:nvSpPr>
        <p:spPr>
          <a:xfrm>
            <a:off x="504825" y="323850"/>
            <a:ext cx="10364458" cy="615553"/>
          </a:xfrm>
          <a:prstGeom prst="rect">
            <a:avLst/>
          </a:prstGeom>
          <a:noFill/>
          <a:ln>
            <a:noFill/>
          </a:ln>
        </p:spPr>
        <p:txBody>
          <a:bodyPr spcFirstLastPara="1" vert="horz" wrap="square" lIns="0" tIns="0" rIns="0" bIns="0" rtlCol="0" anchor="t" anchorCtr="0">
            <a:sp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defTabSz="914400"/>
            <a:r>
              <a:rPr lang="en-US" sz="4000" kern="0" dirty="0">
                <a:solidFill>
                  <a:srgbClr val="11538D"/>
                </a:solidFill>
                <a:latin typeface="Helvetica Neue"/>
                <a:ea typeface="Helvetica Neue"/>
                <a:cs typeface="Helvetica Neue"/>
                <a:sym typeface="Helvetica Neue"/>
              </a:rPr>
              <a:t>Understanding Current Conditions</a:t>
            </a:r>
            <a:endParaRPr lang="en-US" kern="0" dirty="0">
              <a:solidFill>
                <a:srgbClr val="11538D"/>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8764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D4171B37-0EB1-D66D-46C1-D694AA377576}"/>
            </a:ext>
          </a:extLst>
        </p:cNvPr>
        <p:cNvGrpSpPr/>
        <p:nvPr/>
      </p:nvGrpSpPr>
      <p:grpSpPr>
        <a:xfrm>
          <a:off x="0" y="0"/>
          <a:ext cx="0" cy="0"/>
          <a:chOff x="0" y="0"/>
          <a:chExt cx="0" cy="0"/>
        </a:xfrm>
      </p:grpSpPr>
      <p:sp>
        <p:nvSpPr>
          <p:cNvPr id="87" name="Google Shape;87;p2">
            <a:extLst>
              <a:ext uri="{FF2B5EF4-FFF2-40B4-BE49-F238E27FC236}">
                <a16:creationId xmlns:a16="http://schemas.microsoft.com/office/drawing/2014/main" id="{913D9FE6-2304-2244-1B72-3A3D617A4EA9}"/>
              </a:ext>
            </a:extLst>
          </p:cNvPr>
          <p:cNvSpPr txBox="1">
            <a:spLocks noGrp="1"/>
          </p:cNvSpPr>
          <p:nvPr>
            <p:ph type="sldNum" idx="4294967295"/>
          </p:nvPr>
        </p:nvSpPr>
        <p:spPr>
          <a:xfrm>
            <a:off x="11460163" y="6218238"/>
            <a:ext cx="731837" cy="523875"/>
          </a:xfrm>
          <a:prstGeom prst="rect">
            <a:avLst/>
          </a:prstGeom>
          <a:noFill/>
          <a:ln>
            <a:noFill/>
          </a:ln>
        </p:spPr>
        <p:txBody>
          <a:bodyPr spcFirstLastPara="1" vert="horz" wrap="square" lIns="121900" tIns="121900" rIns="121900" bIns="121900" rtlCol="0" anchor="ctr" anchorCtr="0">
            <a:normAutofit/>
          </a:bodyPr>
          <a:lstStyle/>
          <a:p>
            <a:pPr>
              <a:buSzPts val="1000"/>
            </a:pPr>
            <a:fld id="{00000000-1234-1234-1234-123412341234}" type="slidenum">
              <a:rPr lang="en">
                <a:solidFill>
                  <a:schemeClr val="lt1"/>
                </a:solidFill>
              </a:rPr>
              <a:pPr>
                <a:buSzPts val="1000"/>
              </a:pPr>
              <a:t>13</a:t>
            </a:fld>
            <a:endParaRPr>
              <a:solidFill>
                <a:schemeClr val="lt1"/>
              </a:solidFill>
            </a:endParaRPr>
          </a:p>
        </p:txBody>
      </p:sp>
      <p:sp>
        <p:nvSpPr>
          <p:cNvPr id="2" name="Google Shape;85;p2">
            <a:extLst>
              <a:ext uri="{FF2B5EF4-FFF2-40B4-BE49-F238E27FC236}">
                <a16:creationId xmlns:a16="http://schemas.microsoft.com/office/drawing/2014/main" id="{AACE617C-22FD-48F6-9E7B-84617A427244}"/>
              </a:ext>
            </a:extLst>
          </p:cNvPr>
          <p:cNvSpPr txBox="1">
            <a:spLocks/>
          </p:cNvSpPr>
          <p:nvPr/>
        </p:nvSpPr>
        <p:spPr>
          <a:xfrm>
            <a:off x="504825" y="323850"/>
            <a:ext cx="11572156" cy="615553"/>
          </a:xfrm>
          <a:prstGeom prst="rect">
            <a:avLst/>
          </a:prstGeom>
          <a:noFill/>
          <a:ln>
            <a:noFill/>
          </a:ln>
        </p:spPr>
        <p:txBody>
          <a:bodyPr spcFirstLastPara="1" vert="horz" wrap="square" lIns="0" tIns="0" rIns="0" bIns="0" rtlCol="0" anchor="t" anchorCtr="0">
            <a:sp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defTabSz="914400"/>
            <a:r>
              <a:rPr lang="en-US" sz="4000" kern="0" dirty="0">
                <a:solidFill>
                  <a:srgbClr val="11538D"/>
                </a:solidFill>
                <a:latin typeface="Helvetica Neue"/>
                <a:ea typeface="Helvetica Neue"/>
                <a:cs typeface="Helvetica Neue"/>
                <a:sym typeface="Helvetica Neue"/>
              </a:rPr>
              <a:t>Emissions Reduction Planning</a:t>
            </a:r>
            <a:endParaRPr lang="en-US" kern="0" dirty="0">
              <a:solidFill>
                <a:srgbClr val="11538D"/>
              </a:solidFill>
              <a:latin typeface="Helvetica Neue"/>
              <a:ea typeface="Helvetica Neue"/>
              <a:cs typeface="Helvetica Neue"/>
              <a:sym typeface="Helvetica Neue"/>
            </a:endParaRPr>
          </a:p>
        </p:txBody>
      </p:sp>
      <p:sp>
        <p:nvSpPr>
          <p:cNvPr id="3" name="Rectangle 2">
            <a:extLst>
              <a:ext uri="{FF2B5EF4-FFF2-40B4-BE49-F238E27FC236}">
                <a16:creationId xmlns:a16="http://schemas.microsoft.com/office/drawing/2014/main" id="{B299B66E-B5C9-75E0-2E91-8EDAB2C9EC43}"/>
              </a:ext>
            </a:extLst>
          </p:cNvPr>
          <p:cNvSpPr/>
          <p:nvPr/>
        </p:nvSpPr>
        <p:spPr>
          <a:xfrm>
            <a:off x="388189" y="1544128"/>
            <a:ext cx="7315200" cy="715993"/>
          </a:xfrm>
          <a:prstGeom prst="rect">
            <a:avLst/>
          </a:prstGeom>
          <a:noFill/>
          <a:ln>
            <a:solidFill>
              <a:srgbClr val="1C95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The study will develop a plan for emissions reduction at the port. </a:t>
            </a:r>
          </a:p>
        </p:txBody>
      </p:sp>
      <p:sp>
        <p:nvSpPr>
          <p:cNvPr id="4" name="Rectangle: Rounded Corners 3">
            <a:extLst>
              <a:ext uri="{FF2B5EF4-FFF2-40B4-BE49-F238E27FC236}">
                <a16:creationId xmlns:a16="http://schemas.microsoft.com/office/drawing/2014/main" id="{6FB888AD-12C5-CAE6-74A6-AEEDF463C32B}"/>
              </a:ext>
            </a:extLst>
          </p:cNvPr>
          <p:cNvSpPr/>
          <p:nvPr/>
        </p:nvSpPr>
        <p:spPr>
          <a:xfrm>
            <a:off x="810880" y="3275956"/>
            <a:ext cx="3424687" cy="146649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Emissions reduction planning includes:</a:t>
            </a:r>
          </a:p>
        </p:txBody>
      </p:sp>
      <p:sp>
        <p:nvSpPr>
          <p:cNvPr id="5" name="Rectangle: Rounded Corners 4">
            <a:extLst>
              <a:ext uri="{FF2B5EF4-FFF2-40B4-BE49-F238E27FC236}">
                <a16:creationId xmlns:a16="http://schemas.microsoft.com/office/drawing/2014/main" id="{38C0DEA5-3897-9D7B-7481-9DEAD9D74228}"/>
              </a:ext>
            </a:extLst>
          </p:cNvPr>
          <p:cNvSpPr/>
          <p:nvPr/>
        </p:nvSpPr>
        <p:spPr>
          <a:xfrm>
            <a:off x="6075873" y="3159697"/>
            <a:ext cx="5305246" cy="496019"/>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t>Assessing ZE technology feasibility</a:t>
            </a:r>
          </a:p>
        </p:txBody>
      </p:sp>
      <p:sp>
        <p:nvSpPr>
          <p:cNvPr id="6" name="Rectangle: Rounded Corners 5">
            <a:extLst>
              <a:ext uri="{FF2B5EF4-FFF2-40B4-BE49-F238E27FC236}">
                <a16:creationId xmlns:a16="http://schemas.microsoft.com/office/drawing/2014/main" id="{BD7CED45-D26D-24A3-A8C5-DABA2E0CFF20}"/>
              </a:ext>
            </a:extLst>
          </p:cNvPr>
          <p:cNvSpPr/>
          <p:nvPr/>
        </p:nvSpPr>
        <p:spPr>
          <a:xfrm>
            <a:off x="6075873" y="4362215"/>
            <a:ext cx="5305246" cy="496019"/>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t>Modeling emissions reduction scenarios</a:t>
            </a:r>
          </a:p>
        </p:txBody>
      </p:sp>
      <p:sp>
        <p:nvSpPr>
          <p:cNvPr id="7" name="Rectangle: Rounded Corners 6">
            <a:extLst>
              <a:ext uri="{FF2B5EF4-FFF2-40B4-BE49-F238E27FC236}">
                <a16:creationId xmlns:a16="http://schemas.microsoft.com/office/drawing/2014/main" id="{6FF019D9-467E-C7D2-561F-F7FA1DD6B535}"/>
              </a:ext>
            </a:extLst>
          </p:cNvPr>
          <p:cNvSpPr/>
          <p:nvPr/>
        </p:nvSpPr>
        <p:spPr>
          <a:xfrm>
            <a:off x="6075873" y="4963474"/>
            <a:ext cx="5305246" cy="496019"/>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t>Strategizing for net-zero emissions by 2050</a:t>
            </a:r>
          </a:p>
        </p:txBody>
      </p:sp>
      <p:sp>
        <p:nvSpPr>
          <p:cNvPr id="9" name="Rectangle 8">
            <a:extLst>
              <a:ext uri="{FF2B5EF4-FFF2-40B4-BE49-F238E27FC236}">
                <a16:creationId xmlns:a16="http://schemas.microsoft.com/office/drawing/2014/main" id="{1F9AFD9B-F4F3-07A8-DC68-D69981D2CEE6}"/>
              </a:ext>
            </a:extLst>
          </p:cNvPr>
          <p:cNvSpPr/>
          <p:nvPr/>
        </p:nvSpPr>
        <p:spPr>
          <a:xfrm>
            <a:off x="388190" y="5860241"/>
            <a:ext cx="7315200" cy="715993"/>
          </a:xfrm>
          <a:prstGeom prst="rect">
            <a:avLst/>
          </a:prstGeom>
          <a:noFill/>
          <a:ln>
            <a:solidFill>
              <a:srgbClr val="1C95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The emissions reduction scenarios will inform the final planning report. </a:t>
            </a:r>
          </a:p>
        </p:txBody>
      </p:sp>
      <p:sp>
        <p:nvSpPr>
          <p:cNvPr id="10" name="Arrow: Right 9">
            <a:extLst>
              <a:ext uri="{FF2B5EF4-FFF2-40B4-BE49-F238E27FC236}">
                <a16:creationId xmlns:a16="http://schemas.microsoft.com/office/drawing/2014/main" id="{1C116D40-FB34-9ED1-8061-2CBFA670BD9C}"/>
              </a:ext>
            </a:extLst>
          </p:cNvPr>
          <p:cNvSpPr/>
          <p:nvPr/>
        </p:nvSpPr>
        <p:spPr>
          <a:xfrm>
            <a:off x="4671202" y="3800010"/>
            <a:ext cx="969036" cy="4183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32CAFF0C-AB30-1DC8-FE60-CD538772E5BA}"/>
              </a:ext>
            </a:extLst>
          </p:cNvPr>
          <p:cNvSpPr/>
          <p:nvPr/>
        </p:nvSpPr>
        <p:spPr>
          <a:xfrm>
            <a:off x="6075873" y="3760956"/>
            <a:ext cx="5305246" cy="496019"/>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t>Determining infrastructure gaps and optimal locations for future ZE investments</a:t>
            </a:r>
          </a:p>
        </p:txBody>
      </p:sp>
      <p:sp>
        <p:nvSpPr>
          <p:cNvPr id="8" name="Rectangle: Rounded Corners 7">
            <a:extLst>
              <a:ext uri="{FF2B5EF4-FFF2-40B4-BE49-F238E27FC236}">
                <a16:creationId xmlns:a16="http://schemas.microsoft.com/office/drawing/2014/main" id="{AF9996A8-AA9A-16AC-8E7B-8FB1459D7294}"/>
              </a:ext>
            </a:extLst>
          </p:cNvPr>
          <p:cNvSpPr/>
          <p:nvPr/>
        </p:nvSpPr>
        <p:spPr>
          <a:xfrm>
            <a:off x="6075873" y="2558438"/>
            <a:ext cx="5305246" cy="496019"/>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t>Developing an emissions inventory</a:t>
            </a:r>
          </a:p>
        </p:txBody>
      </p:sp>
    </p:spTree>
    <p:extLst>
      <p:ext uri="{BB962C8B-B14F-4D97-AF65-F5344CB8AC3E}">
        <p14:creationId xmlns:p14="http://schemas.microsoft.com/office/powerpoint/2010/main" val="3689873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6687C0BE-3A8A-1A61-4700-6BF1F6756894}"/>
            </a:ext>
          </a:extLst>
        </p:cNvPr>
        <p:cNvGrpSpPr/>
        <p:nvPr/>
      </p:nvGrpSpPr>
      <p:grpSpPr>
        <a:xfrm>
          <a:off x="0" y="0"/>
          <a:ext cx="0" cy="0"/>
          <a:chOff x="0" y="0"/>
          <a:chExt cx="0" cy="0"/>
        </a:xfrm>
      </p:grpSpPr>
      <p:sp>
        <p:nvSpPr>
          <p:cNvPr id="87" name="Google Shape;87;p2">
            <a:extLst>
              <a:ext uri="{FF2B5EF4-FFF2-40B4-BE49-F238E27FC236}">
                <a16:creationId xmlns:a16="http://schemas.microsoft.com/office/drawing/2014/main" id="{C297668F-E744-74D1-A493-97BB8C5319AF}"/>
              </a:ext>
            </a:extLst>
          </p:cNvPr>
          <p:cNvSpPr txBox="1">
            <a:spLocks noGrp="1"/>
          </p:cNvSpPr>
          <p:nvPr>
            <p:ph type="sldNum" idx="4294967295"/>
          </p:nvPr>
        </p:nvSpPr>
        <p:spPr>
          <a:xfrm>
            <a:off x="11460163" y="6218238"/>
            <a:ext cx="731837" cy="523875"/>
          </a:xfrm>
          <a:prstGeom prst="rect">
            <a:avLst/>
          </a:prstGeom>
          <a:noFill/>
          <a:ln>
            <a:noFill/>
          </a:ln>
        </p:spPr>
        <p:txBody>
          <a:bodyPr spcFirstLastPara="1" vert="horz" wrap="square" lIns="121900" tIns="121900" rIns="121900" bIns="121900" rtlCol="0" anchor="ctr" anchorCtr="0">
            <a:normAutofit/>
          </a:bodyPr>
          <a:lstStyle/>
          <a:p>
            <a:pPr>
              <a:buSzPts val="1000"/>
            </a:pPr>
            <a:fld id="{00000000-1234-1234-1234-123412341234}" type="slidenum">
              <a:rPr lang="en">
                <a:solidFill>
                  <a:schemeClr val="lt1"/>
                </a:solidFill>
              </a:rPr>
              <a:pPr>
                <a:buSzPts val="1000"/>
              </a:pPr>
              <a:t>14</a:t>
            </a:fld>
            <a:endParaRPr>
              <a:solidFill>
                <a:schemeClr val="lt1"/>
              </a:solidFill>
            </a:endParaRPr>
          </a:p>
        </p:txBody>
      </p:sp>
      <p:sp>
        <p:nvSpPr>
          <p:cNvPr id="2" name="Google Shape;85;p2">
            <a:extLst>
              <a:ext uri="{FF2B5EF4-FFF2-40B4-BE49-F238E27FC236}">
                <a16:creationId xmlns:a16="http://schemas.microsoft.com/office/drawing/2014/main" id="{4D662119-7223-7F5C-FAE5-6F7CB364C8D2}"/>
              </a:ext>
            </a:extLst>
          </p:cNvPr>
          <p:cNvSpPr txBox="1">
            <a:spLocks/>
          </p:cNvSpPr>
          <p:nvPr/>
        </p:nvSpPr>
        <p:spPr>
          <a:xfrm>
            <a:off x="504825" y="323850"/>
            <a:ext cx="11572156" cy="615553"/>
          </a:xfrm>
          <a:prstGeom prst="rect">
            <a:avLst/>
          </a:prstGeom>
          <a:noFill/>
          <a:ln>
            <a:noFill/>
          </a:ln>
        </p:spPr>
        <p:txBody>
          <a:bodyPr spcFirstLastPara="1" vert="horz" wrap="square" lIns="0" tIns="0" rIns="0" bIns="0" rtlCol="0" anchor="t" anchorCtr="0">
            <a:sp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defTabSz="914400"/>
            <a:r>
              <a:rPr lang="en-US" sz="4000" kern="0" dirty="0">
                <a:solidFill>
                  <a:srgbClr val="11538D"/>
                </a:solidFill>
                <a:latin typeface="Helvetica Neue"/>
                <a:ea typeface="Helvetica Neue"/>
                <a:cs typeface="Helvetica Neue"/>
                <a:sym typeface="Helvetica Neue"/>
              </a:rPr>
              <a:t>Workforce Development</a:t>
            </a:r>
            <a:endParaRPr lang="en-US" kern="0" dirty="0">
              <a:solidFill>
                <a:srgbClr val="11538D"/>
              </a:solidFill>
              <a:latin typeface="Helvetica Neue"/>
              <a:ea typeface="Helvetica Neue"/>
              <a:cs typeface="Helvetica Neue"/>
              <a:sym typeface="Helvetica Neue"/>
            </a:endParaRPr>
          </a:p>
        </p:txBody>
      </p:sp>
      <p:sp>
        <p:nvSpPr>
          <p:cNvPr id="3" name="Rectangle 2">
            <a:extLst>
              <a:ext uri="{FF2B5EF4-FFF2-40B4-BE49-F238E27FC236}">
                <a16:creationId xmlns:a16="http://schemas.microsoft.com/office/drawing/2014/main" id="{1204EF25-1117-2A07-C115-9B663633FFEF}"/>
              </a:ext>
            </a:extLst>
          </p:cNvPr>
          <p:cNvSpPr/>
          <p:nvPr/>
        </p:nvSpPr>
        <p:spPr>
          <a:xfrm>
            <a:off x="388189" y="1544128"/>
            <a:ext cx="8831115" cy="715993"/>
          </a:xfrm>
          <a:prstGeom prst="rect">
            <a:avLst/>
          </a:prstGeom>
          <a:noFill/>
          <a:ln>
            <a:solidFill>
              <a:srgbClr val="1C95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The transition to zero-emission technologies is only possible with a skilled workforce. </a:t>
            </a:r>
          </a:p>
        </p:txBody>
      </p:sp>
      <p:sp>
        <p:nvSpPr>
          <p:cNvPr id="4" name="Rectangle: Rounded Corners 3">
            <a:extLst>
              <a:ext uri="{FF2B5EF4-FFF2-40B4-BE49-F238E27FC236}">
                <a16:creationId xmlns:a16="http://schemas.microsoft.com/office/drawing/2014/main" id="{4F7CA29F-3ACF-DAB2-0E9B-ED6825BFDEA2}"/>
              </a:ext>
            </a:extLst>
          </p:cNvPr>
          <p:cNvSpPr/>
          <p:nvPr/>
        </p:nvSpPr>
        <p:spPr>
          <a:xfrm>
            <a:off x="810880" y="3275956"/>
            <a:ext cx="3424687" cy="146649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The study will evaluate:</a:t>
            </a:r>
          </a:p>
        </p:txBody>
      </p:sp>
      <p:sp>
        <p:nvSpPr>
          <p:cNvPr id="5" name="Rectangle: Rounded Corners 4">
            <a:extLst>
              <a:ext uri="{FF2B5EF4-FFF2-40B4-BE49-F238E27FC236}">
                <a16:creationId xmlns:a16="http://schemas.microsoft.com/office/drawing/2014/main" id="{6CA46FCA-4541-459D-4E44-FD453EFC1C43}"/>
              </a:ext>
            </a:extLst>
          </p:cNvPr>
          <p:cNvSpPr/>
          <p:nvPr/>
        </p:nvSpPr>
        <p:spPr>
          <a:xfrm>
            <a:off x="6006863" y="2628089"/>
            <a:ext cx="5305246" cy="496019"/>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t>Skills required to operate and maintain electric equipment</a:t>
            </a:r>
          </a:p>
        </p:txBody>
      </p:sp>
      <p:sp>
        <p:nvSpPr>
          <p:cNvPr id="6" name="Rectangle: Rounded Corners 5">
            <a:extLst>
              <a:ext uri="{FF2B5EF4-FFF2-40B4-BE49-F238E27FC236}">
                <a16:creationId xmlns:a16="http://schemas.microsoft.com/office/drawing/2014/main" id="{9FDB2118-2F05-03D2-B89A-C288A377F72A}"/>
              </a:ext>
            </a:extLst>
          </p:cNvPr>
          <p:cNvSpPr/>
          <p:nvPr/>
        </p:nvSpPr>
        <p:spPr>
          <a:xfrm>
            <a:off x="6006863" y="3364345"/>
            <a:ext cx="5305246" cy="496019"/>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t>Training and workforce development needs</a:t>
            </a:r>
          </a:p>
        </p:txBody>
      </p:sp>
      <p:sp>
        <p:nvSpPr>
          <p:cNvPr id="7" name="Rectangle: Rounded Corners 6">
            <a:extLst>
              <a:ext uri="{FF2B5EF4-FFF2-40B4-BE49-F238E27FC236}">
                <a16:creationId xmlns:a16="http://schemas.microsoft.com/office/drawing/2014/main" id="{7E9A7A83-B7C8-160F-AD29-1CC3215340DE}"/>
              </a:ext>
            </a:extLst>
          </p:cNvPr>
          <p:cNvSpPr/>
          <p:nvPr/>
        </p:nvSpPr>
        <p:spPr>
          <a:xfrm>
            <a:off x="6006863" y="4100601"/>
            <a:ext cx="5305246" cy="496019"/>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t>Training opportunities and partners</a:t>
            </a:r>
          </a:p>
        </p:txBody>
      </p:sp>
      <p:sp>
        <p:nvSpPr>
          <p:cNvPr id="9" name="Rectangle 8">
            <a:extLst>
              <a:ext uri="{FF2B5EF4-FFF2-40B4-BE49-F238E27FC236}">
                <a16:creationId xmlns:a16="http://schemas.microsoft.com/office/drawing/2014/main" id="{6377CA30-4B5E-0EEA-0C26-165BA2D337D9}"/>
              </a:ext>
            </a:extLst>
          </p:cNvPr>
          <p:cNvSpPr/>
          <p:nvPr/>
        </p:nvSpPr>
        <p:spPr>
          <a:xfrm>
            <a:off x="388189" y="5860241"/>
            <a:ext cx="7292771" cy="715993"/>
          </a:xfrm>
          <a:prstGeom prst="rect">
            <a:avLst/>
          </a:prstGeom>
          <a:noFill/>
          <a:ln>
            <a:solidFill>
              <a:srgbClr val="1C95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Workforce planning will support job stability and a resilient workforce.</a:t>
            </a:r>
          </a:p>
        </p:txBody>
      </p:sp>
      <p:sp>
        <p:nvSpPr>
          <p:cNvPr id="10" name="Arrow: Right 9">
            <a:extLst>
              <a:ext uri="{FF2B5EF4-FFF2-40B4-BE49-F238E27FC236}">
                <a16:creationId xmlns:a16="http://schemas.microsoft.com/office/drawing/2014/main" id="{43AEB4FC-3586-A3F5-3A3A-9FEBDECA208C}"/>
              </a:ext>
            </a:extLst>
          </p:cNvPr>
          <p:cNvSpPr/>
          <p:nvPr/>
        </p:nvSpPr>
        <p:spPr>
          <a:xfrm>
            <a:off x="4671202" y="3800010"/>
            <a:ext cx="969036" cy="4183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640CA2D-AFC1-B57C-892C-263EAAD5A83A}"/>
              </a:ext>
            </a:extLst>
          </p:cNvPr>
          <p:cNvSpPr/>
          <p:nvPr/>
        </p:nvSpPr>
        <p:spPr>
          <a:xfrm>
            <a:off x="6006863" y="4836857"/>
            <a:ext cx="5305246" cy="496019"/>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t>Strategies to support worker retention, upskilling, and recruitment into ZE-related roles</a:t>
            </a:r>
          </a:p>
        </p:txBody>
      </p:sp>
    </p:spTree>
    <p:extLst>
      <p:ext uri="{BB962C8B-B14F-4D97-AF65-F5344CB8AC3E}">
        <p14:creationId xmlns:p14="http://schemas.microsoft.com/office/powerpoint/2010/main" val="2520069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C2CC055A-1958-E222-0F24-A7420C473DCB}"/>
            </a:ext>
          </a:extLst>
        </p:cNvPr>
        <p:cNvGrpSpPr/>
        <p:nvPr/>
      </p:nvGrpSpPr>
      <p:grpSpPr>
        <a:xfrm>
          <a:off x="0" y="0"/>
          <a:ext cx="0" cy="0"/>
          <a:chOff x="0" y="0"/>
          <a:chExt cx="0" cy="0"/>
        </a:xfrm>
      </p:grpSpPr>
      <p:sp>
        <p:nvSpPr>
          <p:cNvPr id="87" name="Google Shape;87;p2">
            <a:extLst>
              <a:ext uri="{FF2B5EF4-FFF2-40B4-BE49-F238E27FC236}">
                <a16:creationId xmlns:a16="http://schemas.microsoft.com/office/drawing/2014/main" id="{9E72FC82-C476-E9C2-6BEC-DC3EC86A72FD}"/>
              </a:ext>
            </a:extLst>
          </p:cNvPr>
          <p:cNvSpPr txBox="1">
            <a:spLocks noGrp="1"/>
          </p:cNvSpPr>
          <p:nvPr>
            <p:ph type="sldNum" idx="4294967295"/>
          </p:nvPr>
        </p:nvSpPr>
        <p:spPr>
          <a:xfrm>
            <a:off x="11460163" y="6218238"/>
            <a:ext cx="731837" cy="523875"/>
          </a:xfrm>
          <a:prstGeom prst="rect">
            <a:avLst/>
          </a:prstGeom>
          <a:noFill/>
          <a:ln>
            <a:noFill/>
          </a:ln>
        </p:spPr>
        <p:txBody>
          <a:bodyPr spcFirstLastPara="1" vert="horz" wrap="square" lIns="121900" tIns="121900" rIns="121900" bIns="121900" rtlCol="0" anchor="ctr" anchorCtr="0">
            <a:normAutofit/>
          </a:bodyPr>
          <a:lstStyle/>
          <a:p>
            <a:pPr>
              <a:buSzPts val="1000"/>
            </a:pPr>
            <a:fld id="{00000000-1234-1234-1234-123412341234}" type="slidenum">
              <a:rPr lang="en">
                <a:solidFill>
                  <a:schemeClr val="lt1"/>
                </a:solidFill>
              </a:rPr>
              <a:pPr>
                <a:buSzPts val="1000"/>
              </a:pPr>
              <a:t>15</a:t>
            </a:fld>
            <a:endParaRPr>
              <a:solidFill>
                <a:schemeClr val="lt1"/>
              </a:solidFill>
            </a:endParaRPr>
          </a:p>
        </p:txBody>
      </p:sp>
      <p:sp>
        <p:nvSpPr>
          <p:cNvPr id="2" name="Google Shape;85;p2">
            <a:extLst>
              <a:ext uri="{FF2B5EF4-FFF2-40B4-BE49-F238E27FC236}">
                <a16:creationId xmlns:a16="http://schemas.microsoft.com/office/drawing/2014/main" id="{BB9C6544-2599-637E-BBFE-9313844C8C70}"/>
              </a:ext>
            </a:extLst>
          </p:cNvPr>
          <p:cNvSpPr txBox="1">
            <a:spLocks/>
          </p:cNvSpPr>
          <p:nvPr/>
        </p:nvSpPr>
        <p:spPr>
          <a:xfrm>
            <a:off x="504824" y="323850"/>
            <a:ext cx="11209847" cy="553998"/>
          </a:xfrm>
          <a:prstGeom prst="rect">
            <a:avLst/>
          </a:prstGeom>
          <a:noFill/>
          <a:ln>
            <a:noFill/>
          </a:ln>
        </p:spPr>
        <p:txBody>
          <a:bodyPr spcFirstLastPara="1" vert="horz" wrap="square" lIns="0" tIns="0" rIns="0" bIns="0" rtlCol="0" anchor="t" anchorCtr="0">
            <a:sp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defTabSz="914400"/>
            <a:r>
              <a:rPr lang="en-US" sz="3600" kern="0" dirty="0">
                <a:solidFill>
                  <a:srgbClr val="11538D"/>
                </a:solidFill>
                <a:latin typeface="Helvetica Neue"/>
                <a:ea typeface="Helvetica Neue"/>
                <a:cs typeface="Helvetica Neue"/>
                <a:sym typeface="Helvetica Neue"/>
              </a:rPr>
              <a:t>Community Engagement &amp; Stakeholder Collaboration</a:t>
            </a:r>
            <a:endParaRPr lang="en-US" sz="2400" kern="0" dirty="0">
              <a:solidFill>
                <a:srgbClr val="11538D"/>
              </a:solidFill>
              <a:latin typeface="Helvetica Neue"/>
              <a:ea typeface="Helvetica Neue"/>
              <a:cs typeface="Helvetica Neue"/>
              <a:sym typeface="Helvetica Neue"/>
            </a:endParaRPr>
          </a:p>
        </p:txBody>
      </p:sp>
      <p:sp>
        <p:nvSpPr>
          <p:cNvPr id="3" name="Rectangle 2">
            <a:extLst>
              <a:ext uri="{FF2B5EF4-FFF2-40B4-BE49-F238E27FC236}">
                <a16:creationId xmlns:a16="http://schemas.microsoft.com/office/drawing/2014/main" id="{7C6A242F-0678-D70E-0E16-12B27823B1A8}"/>
              </a:ext>
            </a:extLst>
          </p:cNvPr>
          <p:cNvSpPr/>
          <p:nvPr/>
        </p:nvSpPr>
        <p:spPr>
          <a:xfrm>
            <a:off x="388190" y="1544128"/>
            <a:ext cx="6948525" cy="715993"/>
          </a:xfrm>
          <a:prstGeom prst="rect">
            <a:avLst/>
          </a:prstGeom>
          <a:noFill/>
          <a:ln>
            <a:solidFill>
              <a:srgbClr val="1C95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Stakeholder engagement is a critical part of the planning process. </a:t>
            </a:r>
          </a:p>
        </p:txBody>
      </p:sp>
      <p:sp>
        <p:nvSpPr>
          <p:cNvPr id="4" name="Rectangle: Rounded Corners 3">
            <a:extLst>
              <a:ext uri="{FF2B5EF4-FFF2-40B4-BE49-F238E27FC236}">
                <a16:creationId xmlns:a16="http://schemas.microsoft.com/office/drawing/2014/main" id="{ABA7A7C8-2B6D-D0B6-D51F-2D5D97BF013E}"/>
              </a:ext>
            </a:extLst>
          </p:cNvPr>
          <p:cNvSpPr/>
          <p:nvPr/>
        </p:nvSpPr>
        <p:spPr>
          <a:xfrm>
            <a:off x="810880" y="3275956"/>
            <a:ext cx="3424687" cy="146649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The project will gather input from:</a:t>
            </a:r>
          </a:p>
        </p:txBody>
      </p:sp>
      <p:sp>
        <p:nvSpPr>
          <p:cNvPr id="5" name="Rectangle: Rounded Corners 4">
            <a:extLst>
              <a:ext uri="{FF2B5EF4-FFF2-40B4-BE49-F238E27FC236}">
                <a16:creationId xmlns:a16="http://schemas.microsoft.com/office/drawing/2014/main" id="{4D45C2D6-A720-AF22-C65F-EDDCF367E55D}"/>
              </a:ext>
            </a:extLst>
          </p:cNvPr>
          <p:cNvSpPr/>
          <p:nvPr/>
        </p:nvSpPr>
        <p:spPr>
          <a:xfrm>
            <a:off x="6075874" y="3138932"/>
            <a:ext cx="5305246" cy="496019"/>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t>Public agencies and officials</a:t>
            </a:r>
          </a:p>
        </p:txBody>
      </p:sp>
      <p:sp>
        <p:nvSpPr>
          <p:cNvPr id="6" name="Rectangle: Rounded Corners 5">
            <a:extLst>
              <a:ext uri="{FF2B5EF4-FFF2-40B4-BE49-F238E27FC236}">
                <a16:creationId xmlns:a16="http://schemas.microsoft.com/office/drawing/2014/main" id="{755C6530-D57D-942F-5601-E7D66F360246}"/>
              </a:ext>
            </a:extLst>
          </p:cNvPr>
          <p:cNvSpPr/>
          <p:nvPr/>
        </p:nvSpPr>
        <p:spPr>
          <a:xfrm>
            <a:off x="6075874" y="3761192"/>
            <a:ext cx="5305246" cy="496019"/>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t>Utilities and infrastructure partners</a:t>
            </a:r>
          </a:p>
        </p:txBody>
      </p:sp>
      <p:sp>
        <p:nvSpPr>
          <p:cNvPr id="7" name="Rectangle: Rounded Corners 6">
            <a:extLst>
              <a:ext uri="{FF2B5EF4-FFF2-40B4-BE49-F238E27FC236}">
                <a16:creationId xmlns:a16="http://schemas.microsoft.com/office/drawing/2014/main" id="{0E3C9666-D1A5-A919-0C78-B21655300F4E}"/>
              </a:ext>
            </a:extLst>
          </p:cNvPr>
          <p:cNvSpPr/>
          <p:nvPr/>
        </p:nvSpPr>
        <p:spPr>
          <a:xfrm>
            <a:off x="6075874" y="4383452"/>
            <a:ext cx="5305246" cy="496019"/>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t>Workforce organizations and training programs</a:t>
            </a:r>
          </a:p>
        </p:txBody>
      </p:sp>
      <p:sp>
        <p:nvSpPr>
          <p:cNvPr id="9" name="Rectangle 8">
            <a:extLst>
              <a:ext uri="{FF2B5EF4-FFF2-40B4-BE49-F238E27FC236}">
                <a16:creationId xmlns:a16="http://schemas.microsoft.com/office/drawing/2014/main" id="{0DABCFC1-A33A-03D3-766E-B410518BA983}"/>
              </a:ext>
            </a:extLst>
          </p:cNvPr>
          <p:cNvSpPr/>
          <p:nvPr/>
        </p:nvSpPr>
        <p:spPr>
          <a:xfrm>
            <a:off x="388191" y="5860241"/>
            <a:ext cx="9476572" cy="715993"/>
          </a:xfrm>
          <a:prstGeom prst="rect">
            <a:avLst/>
          </a:prstGeom>
          <a:noFill/>
          <a:ln>
            <a:solidFill>
              <a:srgbClr val="1C95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Stakeholder insights will help inform the technical analysis and planning recommendations.</a:t>
            </a:r>
          </a:p>
          <a:p>
            <a:r>
              <a:rPr lang="en-US" dirty="0"/>
              <a:t>The project team will keep stakeholders informed as the project progresses.  </a:t>
            </a:r>
          </a:p>
        </p:txBody>
      </p:sp>
      <p:sp>
        <p:nvSpPr>
          <p:cNvPr id="10" name="Arrow: Right 9">
            <a:extLst>
              <a:ext uri="{FF2B5EF4-FFF2-40B4-BE49-F238E27FC236}">
                <a16:creationId xmlns:a16="http://schemas.microsoft.com/office/drawing/2014/main" id="{6F0868A3-800D-B3BE-0D00-02528F04AE86}"/>
              </a:ext>
            </a:extLst>
          </p:cNvPr>
          <p:cNvSpPr/>
          <p:nvPr/>
        </p:nvSpPr>
        <p:spPr>
          <a:xfrm>
            <a:off x="4671202" y="3800010"/>
            <a:ext cx="969036" cy="4183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1136DD07-67AE-6AD9-3FA8-EDE2F2F782D8}"/>
              </a:ext>
            </a:extLst>
          </p:cNvPr>
          <p:cNvSpPr/>
          <p:nvPr/>
        </p:nvSpPr>
        <p:spPr>
          <a:xfrm>
            <a:off x="6075874" y="2511485"/>
            <a:ext cx="5305246" cy="496019"/>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t>Port tenants</a:t>
            </a:r>
          </a:p>
        </p:txBody>
      </p:sp>
      <p:sp>
        <p:nvSpPr>
          <p:cNvPr id="12" name="Rectangle: Rounded Corners 11">
            <a:extLst>
              <a:ext uri="{FF2B5EF4-FFF2-40B4-BE49-F238E27FC236}">
                <a16:creationId xmlns:a16="http://schemas.microsoft.com/office/drawing/2014/main" id="{AEDF1FEF-26DF-3A3C-45B5-C7BDF8872AE5}"/>
              </a:ext>
            </a:extLst>
          </p:cNvPr>
          <p:cNvSpPr/>
          <p:nvPr/>
        </p:nvSpPr>
        <p:spPr>
          <a:xfrm>
            <a:off x="6096000" y="5010899"/>
            <a:ext cx="5305246" cy="496019"/>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t>Community organizations and environmental groups</a:t>
            </a:r>
          </a:p>
        </p:txBody>
      </p:sp>
    </p:spTree>
    <p:extLst>
      <p:ext uri="{BB962C8B-B14F-4D97-AF65-F5344CB8AC3E}">
        <p14:creationId xmlns:p14="http://schemas.microsoft.com/office/powerpoint/2010/main" val="1306575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C27E543B-96C0-33B0-0F15-7D0BCE3C2A4B}"/>
            </a:ext>
          </a:extLst>
        </p:cNvPr>
        <p:cNvGrpSpPr/>
        <p:nvPr/>
      </p:nvGrpSpPr>
      <p:grpSpPr>
        <a:xfrm>
          <a:off x="0" y="0"/>
          <a:ext cx="0" cy="0"/>
          <a:chOff x="0" y="0"/>
          <a:chExt cx="0" cy="0"/>
        </a:xfrm>
      </p:grpSpPr>
      <p:sp>
        <p:nvSpPr>
          <p:cNvPr id="87" name="Google Shape;87;p2">
            <a:extLst>
              <a:ext uri="{FF2B5EF4-FFF2-40B4-BE49-F238E27FC236}">
                <a16:creationId xmlns:a16="http://schemas.microsoft.com/office/drawing/2014/main" id="{BEECF739-DEE4-D3C4-7A72-9E623F9B6FA0}"/>
              </a:ext>
            </a:extLst>
          </p:cNvPr>
          <p:cNvSpPr txBox="1">
            <a:spLocks noGrp="1"/>
          </p:cNvSpPr>
          <p:nvPr>
            <p:ph type="sldNum" idx="4294967295"/>
          </p:nvPr>
        </p:nvSpPr>
        <p:spPr>
          <a:xfrm>
            <a:off x="11460163" y="6218238"/>
            <a:ext cx="731837" cy="523875"/>
          </a:xfrm>
          <a:prstGeom prst="rect">
            <a:avLst/>
          </a:prstGeom>
          <a:noFill/>
          <a:ln>
            <a:noFill/>
          </a:ln>
        </p:spPr>
        <p:txBody>
          <a:bodyPr spcFirstLastPara="1" vert="horz" wrap="square" lIns="121900" tIns="121900" rIns="121900" bIns="121900" rtlCol="0" anchor="ctr" anchorCtr="0">
            <a:normAutofit/>
          </a:bodyPr>
          <a:lstStyle/>
          <a:p>
            <a:pPr>
              <a:buSzPts val="1000"/>
            </a:pPr>
            <a:fld id="{00000000-1234-1234-1234-123412341234}" type="slidenum">
              <a:rPr lang="en">
                <a:solidFill>
                  <a:schemeClr val="lt1"/>
                </a:solidFill>
              </a:rPr>
              <a:pPr>
                <a:buSzPts val="1000"/>
              </a:pPr>
              <a:t>16</a:t>
            </a:fld>
            <a:endParaRPr>
              <a:solidFill>
                <a:schemeClr val="lt1"/>
              </a:solidFill>
            </a:endParaRPr>
          </a:p>
        </p:txBody>
      </p:sp>
      <p:sp>
        <p:nvSpPr>
          <p:cNvPr id="2" name="Google Shape;85;p2">
            <a:extLst>
              <a:ext uri="{FF2B5EF4-FFF2-40B4-BE49-F238E27FC236}">
                <a16:creationId xmlns:a16="http://schemas.microsoft.com/office/drawing/2014/main" id="{FF13951A-BA4C-E175-1325-242117F57A77}"/>
              </a:ext>
            </a:extLst>
          </p:cNvPr>
          <p:cNvSpPr txBox="1">
            <a:spLocks/>
          </p:cNvSpPr>
          <p:nvPr/>
        </p:nvSpPr>
        <p:spPr>
          <a:xfrm>
            <a:off x="504825" y="323850"/>
            <a:ext cx="11572156" cy="615553"/>
          </a:xfrm>
          <a:prstGeom prst="rect">
            <a:avLst/>
          </a:prstGeom>
          <a:noFill/>
          <a:ln>
            <a:noFill/>
          </a:ln>
        </p:spPr>
        <p:txBody>
          <a:bodyPr spcFirstLastPara="1" vert="horz" wrap="square" lIns="0" tIns="0" rIns="0" bIns="0" rtlCol="0" anchor="t" anchorCtr="0">
            <a:sp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defTabSz="914400"/>
            <a:r>
              <a:rPr lang="en-US" sz="4000" kern="0" dirty="0">
                <a:solidFill>
                  <a:srgbClr val="11538D"/>
                </a:solidFill>
                <a:latin typeface="Helvetica Neue"/>
                <a:ea typeface="Helvetica Neue"/>
                <a:cs typeface="Helvetica Neue"/>
                <a:sym typeface="Helvetica Neue"/>
              </a:rPr>
              <a:t>Frequently Asked Questions</a:t>
            </a:r>
            <a:endParaRPr lang="en-US" kern="0" dirty="0">
              <a:solidFill>
                <a:srgbClr val="11538D"/>
              </a:solidFill>
              <a:latin typeface="Helvetica Neue"/>
              <a:ea typeface="Helvetica Neue"/>
              <a:cs typeface="Helvetica Neue"/>
              <a:sym typeface="Helvetica Neue"/>
            </a:endParaRPr>
          </a:p>
        </p:txBody>
      </p:sp>
      <p:sp>
        <p:nvSpPr>
          <p:cNvPr id="3" name="Google Shape;86;p17">
            <a:extLst>
              <a:ext uri="{FF2B5EF4-FFF2-40B4-BE49-F238E27FC236}">
                <a16:creationId xmlns:a16="http://schemas.microsoft.com/office/drawing/2014/main" id="{507297E2-7987-2C85-83BA-23582C7FB3F5}"/>
              </a:ext>
            </a:extLst>
          </p:cNvPr>
          <p:cNvSpPr txBox="1">
            <a:spLocks/>
          </p:cNvSpPr>
          <p:nvPr/>
        </p:nvSpPr>
        <p:spPr>
          <a:xfrm>
            <a:off x="415533" y="1489701"/>
            <a:ext cx="11572156" cy="4811533"/>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L="457200" marR="0" lvl="0" indent="-342900" algn="l" rtl="0" eaLnBrk="1" hangingPunct="1">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2pPr>
            <a:lvl3pPr marL="1371600" marR="0" lvl="2"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3pPr>
            <a:lvl4pPr marL="1828800" marR="0" lvl="3"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4pPr>
            <a:lvl5pPr marL="2286000" marR="0" lvl="4"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5pPr>
            <a:lvl6pPr marL="2743200" marR="0" lvl="5"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6pPr>
            <a:lvl7pPr marL="3200400" marR="0" lvl="6"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7pPr>
            <a:lvl8pPr marL="3657600" marR="0" lvl="7"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8pPr>
            <a:lvl9pPr marL="4114800" marR="0" lvl="8" indent="-317500" algn="l" rtl="0" eaLnBrk="1" hangingPunct="1">
              <a:lnSpc>
                <a:spcPct val="115000"/>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sym typeface="Arial"/>
              </a:defRPr>
            </a:lvl9pPr>
          </a:lstStyle>
          <a:p>
            <a:pPr>
              <a:lnSpc>
                <a:spcPct val="200000"/>
              </a:lnSpc>
              <a:buClr>
                <a:schemeClr val="bg1"/>
              </a:buClr>
              <a:buFont typeface="Arial" panose="020B0604020202020204" pitchFamily="34" charset="0"/>
              <a:buChar char="•"/>
            </a:pPr>
            <a:r>
              <a:rPr lang="en-US" sz="2000" dirty="0">
                <a:solidFill>
                  <a:schemeClr val="bg1"/>
                </a:solidFill>
                <a:latin typeface="Helvetica Neue" panose="020B0604020202020204"/>
              </a:rPr>
              <a:t>Which pollutants are being reduced, and what health impacts do they have?</a:t>
            </a:r>
          </a:p>
          <a:p>
            <a:pPr>
              <a:lnSpc>
                <a:spcPct val="200000"/>
              </a:lnSpc>
              <a:buClr>
                <a:schemeClr val="bg1"/>
              </a:buClr>
              <a:buFont typeface="Arial" panose="020B0604020202020204" pitchFamily="34" charset="0"/>
              <a:buChar char="•"/>
            </a:pPr>
            <a:r>
              <a:rPr lang="en-US" sz="2000" dirty="0">
                <a:solidFill>
                  <a:schemeClr val="bg1"/>
                </a:solidFill>
                <a:latin typeface="Helvetica Neue" panose="020B0604020202020204"/>
              </a:rPr>
              <a:t>Will the electric grid and charging infrastructure be able to support this transition?</a:t>
            </a:r>
          </a:p>
          <a:p>
            <a:pPr>
              <a:lnSpc>
                <a:spcPct val="200000"/>
              </a:lnSpc>
              <a:buClr>
                <a:schemeClr val="bg1"/>
              </a:buClr>
              <a:buFont typeface="Arial" panose="020B0604020202020204" pitchFamily="34" charset="0"/>
              <a:buChar char="•"/>
            </a:pPr>
            <a:r>
              <a:rPr lang="en-US" sz="2000" dirty="0">
                <a:solidFill>
                  <a:schemeClr val="bg1"/>
                </a:solidFill>
                <a:latin typeface="Helvetica Neue" panose="020B0604020202020204"/>
              </a:rPr>
              <a:t>Will this project address emissions from ships?</a:t>
            </a:r>
          </a:p>
          <a:p>
            <a:pPr>
              <a:lnSpc>
                <a:spcPct val="200000"/>
              </a:lnSpc>
              <a:buClr>
                <a:schemeClr val="bg1"/>
              </a:buClr>
              <a:buFont typeface="Arial" panose="020B0604020202020204" pitchFamily="34" charset="0"/>
              <a:buChar char="•"/>
            </a:pPr>
            <a:r>
              <a:rPr lang="en-US" sz="2000" dirty="0">
                <a:solidFill>
                  <a:schemeClr val="bg1"/>
                </a:solidFill>
                <a:latin typeface="Helvetica Neue" panose="020B0604020202020204"/>
              </a:rPr>
              <a:t>How will existing jobs be affected under this plan?</a:t>
            </a:r>
          </a:p>
          <a:p>
            <a:pPr marL="342900" defTabSz="914400">
              <a:buClr>
                <a:schemeClr val="dk1"/>
              </a:buClr>
              <a:buSzPts val="1100"/>
            </a:pPr>
            <a:endParaRPr lang="en-US" sz="2000" dirty="0">
              <a:solidFill>
                <a:schemeClr val="bg1"/>
              </a:solidFill>
              <a:latin typeface="Helvetica Neue" panose="020B0604020202020204" charset="0"/>
            </a:endParaRPr>
          </a:p>
          <a:p>
            <a:pPr marL="342900" defTabSz="914400">
              <a:buClr>
                <a:schemeClr val="dk1"/>
              </a:buClr>
              <a:buSzPts val="1100"/>
            </a:pPr>
            <a:endParaRPr lang="en-US" sz="2000" b="0" i="0" dirty="0">
              <a:solidFill>
                <a:schemeClr val="bg1"/>
              </a:solidFill>
              <a:effectLst/>
              <a:latin typeface="Helvetica Neue" panose="020B0604020202020204" charset="0"/>
            </a:endParaRPr>
          </a:p>
          <a:p>
            <a:pPr marL="342900" defTabSz="914400">
              <a:buClr>
                <a:schemeClr val="dk1"/>
              </a:buClr>
              <a:buSzPts val="1100"/>
            </a:pPr>
            <a:endParaRPr lang="en-US" sz="2000" b="0" i="0" dirty="0">
              <a:solidFill>
                <a:schemeClr val="bg1"/>
              </a:solidFill>
              <a:effectLst/>
              <a:latin typeface="Helvetica Neue" panose="020B0604020202020204" charset="0"/>
            </a:endParaRPr>
          </a:p>
          <a:p>
            <a:pPr marL="342900" defTabSz="914400">
              <a:buClr>
                <a:schemeClr val="dk1"/>
              </a:buClr>
              <a:buSzPts val="1100"/>
            </a:pPr>
            <a:endParaRPr lang="en-US" sz="2000" dirty="0">
              <a:solidFill>
                <a:schemeClr val="bg1"/>
              </a:solidFill>
              <a:latin typeface="Helvetica Neue" panose="020B0604020202020204" charset="0"/>
            </a:endParaRPr>
          </a:p>
          <a:p>
            <a:pPr marL="0" indent="0" defTabSz="914400">
              <a:spcBef>
                <a:spcPts val="1333"/>
              </a:spcBef>
              <a:spcAft>
                <a:spcPts val="1333"/>
              </a:spcAft>
              <a:buClr>
                <a:schemeClr val="dk1"/>
              </a:buClr>
              <a:buSzPts val="1100"/>
              <a:buFont typeface="Arial"/>
              <a:buNone/>
            </a:pPr>
            <a:endParaRPr lang="en-US" sz="2000" kern="0" dirty="0">
              <a:solidFill>
                <a:schemeClr val="lt1"/>
              </a:solidFill>
              <a:latin typeface="Inter"/>
              <a:ea typeface="Inter"/>
              <a:cs typeface="Inter"/>
              <a:sym typeface="Inter"/>
            </a:endParaRPr>
          </a:p>
        </p:txBody>
      </p:sp>
    </p:spTree>
    <p:extLst>
      <p:ext uri="{BB962C8B-B14F-4D97-AF65-F5344CB8AC3E}">
        <p14:creationId xmlns:p14="http://schemas.microsoft.com/office/powerpoint/2010/main" val="758491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C27E543B-96C0-33B0-0F15-7D0BCE3C2A4B}"/>
            </a:ext>
          </a:extLst>
        </p:cNvPr>
        <p:cNvGrpSpPr/>
        <p:nvPr/>
      </p:nvGrpSpPr>
      <p:grpSpPr>
        <a:xfrm>
          <a:off x="0" y="0"/>
          <a:ext cx="0" cy="0"/>
          <a:chOff x="0" y="0"/>
          <a:chExt cx="0" cy="0"/>
        </a:xfrm>
      </p:grpSpPr>
      <p:sp>
        <p:nvSpPr>
          <p:cNvPr id="87" name="Google Shape;87;p2">
            <a:extLst>
              <a:ext uri="{FF2B5EF4-FFF2-40B4-BE49-F238E27FC236}">
                <a16:creationId xmlns:a16="http://schemas.microsoft.com/office/drawing/2014/main" id="{BEECF739-DEE4-D3C4-7A72-9E623F9B6FA0}"/>
              </a:ext>
            </a:extLst>
          </p:cNvPr>
          <p:cNvSpPr txBox="1">
            <a:spLocks noGrp="1"/>
          </p:cNvSpPr>
          <p:nvPr>
            <p:ph type="sldNum" idx="4294967295"/>
          </p:nvPr>
        </p:nvSpPr>
        <p:spPr>
          <a:xfrm>
            <a:off x="11460163" y="6218238"/>
            <a:ext cx="731837" cy="523875"/>
          </a:xfrm>
          <a:prstGeom prst="rect">
            <a:avLst/>
          </a:prstGeom>
          <a:noFill/>
          <a:ln>
            <a:noFill/>
          </a:ln>
        </p:spPr>
        <p:txBody>
          <a:bodyPr spcFirstLastPara="1" vert="horz" wrap="square" lIns="121900" tIns="121900" rIns="121900" bIns="121900" rtlCol="0" anchor="ctr" anchorCtr="0">
            <a:normAutofit/>
          </a:bodyPr>
          <a:lstStyle/>
          <a:p>
            <a:pPr>
              <a:buSzPts val="1000"/>
            </a:pPr>
            <a:fld id="{00000000-1234-1234-1234-123412341234}" type="slidenum">
              <a:rPr lang="en">
                <a:solidFill>
                  <a:schemeClr val="lt1"/>
                </a:solidFill>
              </a:rPr>
              <a:pPr>
                <a:buSzPts val="1000"/>
              </a:pPr>
              <a:t>17</a:t>
            </a:fld>
            <a:endParaRPr>
              <a:solidFill>
                <a:schemeClr val="lt1"/>
              </a:solidFill>
            </a:endParaRPr>
          </a:p>
        </p:txBody>
      </p:sp>
      <p:sp>
        <p:nvSpPr>
          <p:cNvPr id="2" name="Google Shape;85;p2">
            <a:extLst>
              <a:ext uri="{FF2B5EF4-FFF2-40B4-BE49-F238E27FC236}">
                <a16:creationId xmlns:a16="http://schemas.microsoft.com/office/drawing/2014/main" id="{FF13951A-BA4C-E175-1325-242117F57A77}"/>
              </a:ext>
            </a:extLst>
          </p:cNvPr>
          <p:cNvSpPr txBox="1">
            <a:spLocks/>
          </p:cNvSpPr>
          <p:nvPr/>
        </p:nvSpPr>
        <p:spPr>
          <a:xfrm>
            <a:off x="504825" y="323850"/>
            <a:ext cx="11572156" cy="615553"/>
          </a:xfrm>
          <a:prstGeom prst="rect">
            <a:avLst/>
          </a:prstGeom>
          <a:noFill/>
          <a:ln>
            <a:noFill/>
          </a:ln>
        </p:spPr>
        <p:txBody>
          <a:bodyPr spcFirstLastPara="1" vert="horz" wrap="square" lIns="0" tIns="0" rIns="0" bIns="0" rtlCol="0" anchor="t" anchorCtr="0">
            <a:sp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defTabSz="914400"/>
            <a:r>
              <a:rPr lang="en-US" sz="4000" kern="0" dirty="0">
                <a:solidFill>
                  <a:srgbClr val="11538D"/>
                </a:solidFill>
                <a:latin typeface="Helvetica Neue"/>
                <a:ea typeface="Helvetica Neue"/>
                <a:cs typeface="Helvetica Neue"/>
                <a:sym typeface="Helvetica Neue"/>
              </a:rPr>
              <a:t>Comments and Questions</a:t>
            </a:r>
            <a:endParaRPr lang="en-US" kern="0" dirty="0">
              <a:solidFill>
                <a:srgbClr val="11538D"/>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171109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BE04F0A9-53A8-8C52-EC7F-5298741BE289}"/>
            </a:ext>
          </a:extLst>
        </p:cNvPr>
        <p:cNvGrpSpPr/>
        <p:nvPr/>
      </p:nvGrpSpPr>
      <p:grpSpPr>
        <a:xfrm>
          <a:off x="0" y="0"/>
          <a:ext cx="0" cy="0"/>
          <a:chOff x="0" y="0"/>
          <a:chExt cx="0" cy="0"/>
        </a:xfrm>
      </p:grpSpPr>
      <p:sp>
        <p:nvSpPr>
          <p:cNvPr id="74" name="Google Shape;74;p16">
            <a:extLst>
              <a:ext uri="{FF2B5EF4-FFF2-40B4-BE49-F238E27FC236}">
                <a16:creationId xmlns:a16="http://schemas.microsoft.com/office/drawing/2014/main" id="{61EB35D8-5C21-32E8-D7B0-252A0C536F8D}"/>
              </a:ext>
            </a:extLst>
          </p:cNvPr>
          <p:cNvSpPr txBox="1">
            <a:spLocks noGrp="1"/>
          </p:cNvSpPr>
          <p:nvPr>
            <p:ph type="title"/>
          </p:nvPr>
        </p:nvSpPr>
        <p:spPr>
          <a:xfrm>
            <a:off x="415600" y="654967"/>
            <a:ext cx="6001600" cy="430887"/>
          </a:xfrm>
          <a:prstGeom prst="rect">
            <a:avLst/>
          </a:prstGeom>
        </p:spPr>
        <p:txBody>
          <a:bodyPr spcFirstLastPara="1" wrap="square" lIns="0" tIns="0" rIns="0" bIns="0" anchor="t" anchorCtr="0">
            <a:spAutoFit/>
          </a:bodyPr>
          <a:lstStyle/>
          <a:p>
            <a:r>
              <a:rPr lang="en" b="1" dirty="0">
                <a:solidFill>
                  <a:schemeClr val="lt1"/>
                </a:solidFill>
                <a:latin typeface="Helvetica Neue"/>
                <a:ea typeface="Helvetica Neue"/>
                <a:cs typeface="Helvetica Neue"/>
                <a:sym typeface="Helvetica Neue"/>
              </a:rPr>
              <a:t>Thank you!</a:t>
            </a:r>
            <a:endParaRPr b="1" dirty="0">
              <a:solidFill>
                <a:schemeClr val="lt1"/>
              </a:solidFill>
              <a:latin typeface="Helvetica Neue"/>
              <a:ea typeface="Helvetica Neue"/>
              <a:cs typeface="Helvetica Neue"/>
              <a:sym typeface="Helvetica Neue"/>
            </a:endParaRPr>
          </a:p>
        </p:txBody>
      </p:sp>
      <p:cxnSp>
        <p:nvCxnSpPr>
          <p:cNvPr id="76" name="Google Shape;76;p16">
            <a:extLst>
              <a:ext uri="{FF2B5EF4-FFF2-40B4-BE49-F238E27FC236}">
                <a16:creationId xmlns:a16="http://schemas.microsoft.com/office/drawing/2014/main" id="{F162D4E5-C01D-AB22-A3D5-A7DD8EEB494A}"/>
              </a:ext>
            </a:extLst>
          </p:cNvPr>
          <p:cNvCxnSpPr/>
          <p:nvPr/>
        </p:nvCxnSpPr>
        <p:spPr>
          <a:xfrm>
            <a:off x="8219717" y="9114093"/>
            <a:ext cx="858400" cy="0"/>
          </a:xfrm>
          <a:prstGeom prst="straightConnector1">
            <a:avLst/>
          </a:prstGeom>
          <a:noFill/>
          <a:ln w="19050" cap="flat" cmpd="sng">
            <a:solidFill>
              <a:srgbClr val="F04923"/>
            </a:solidFill>
            <a:prstDash val="dash"/>
            <a:round/>
            <a:headEnd type="oval" w="med" len="med"/>
            <a:tailEnd type="oval" w="med" len="med"/>
          </a:ln>
        </p:spPr>
      </p:cxnSp>
      <p:pic>
        <p:nvPicPr>
          <p:cNvPr id="79" name="Google Shape;79;p16">
            <a:extLst>
              <a:ext uri="{FF2B5EF4-FFF2-40B4-BE49-F238E27FC236}">
                <a16:creationId xmlns:a16="http://schemas.microsoft.com/office/drawing/2014/main" id="{2DCEB523-CD04-0FD4-5B4F-D0E381507A5C}"/>
              </a:ext>
            </a:extLst>
          </p:cNvPr>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6820802" y="1"/>
            <a:ext cx="5371197" cy="6858001"/>
          </a:xfrm>
          <a:prstGeom prst="rect">
            <a:avLst/>
          </a:prstGeom>
          <a:noFill/>
          <a:ln>
            <a:noFill/>
          </a:ln>
        </p:spPr>
      </p:pic>
      <p:sp>
        <p:nvSpPr>
          <p:cNvPr id="3" name="Text Placeholder 2">
            <a:extLst>
              <a:ext uri="{FF2B5EF4-FFF2-40B4-BE49-F238E27FC236}">
                <a16:creationId xmlns:a16="http://schemas.microsoft.com/office/drawing/2014/main" id="{7D34F271-C832-AB36-2731-E47BC92984A8}"/>
              </a:ext>
            </a:extLst>
          </p:cNvPr>
          <p:cNvSpPr>
            <a:spLocks noGrp="1"/>
          </p:cNvSpPr>
          <p:nvPr>
            <p:ph type="body" idx="1"/>
          </p:nvPr>
        </p:nvSpPr>
        <p:spPr>
          <a:xfrm>
            <a:off x="415600" y="1555683"/>
            <a:ext cx="5108900" cy="4555200"/>
          </a:xfrm>
        </p:spPr>
        <p:txBody>
          <a:bodyPr>
            <a:normAutofit/>
          </a:bodyPr>
          <a:lstStyle/>
          <a:p>
            <a:pPr marL="152396" indent="0">
              <a:buNone/>
            </a:pPr>
            <a:r>
              <a:rPr lang="en-US" sz="2000" dirty="0">
                <a:solidFill>
                  <a:schemeClr val="bg1"/>
                </a:solidFill>
                <a:latin typeface="Helvetica Neue" panose="020B0604020202020204" charset="0"/>
              </a:rPr>
              <a:t>Your feedback will help inform this planning project and future recommendations. </a:t>
            </a:r>
          </a:p>
          <a:p>
            <a:pPr marL="152396" indent="0">
              <a:buNone/>
            </a:pPr>
            <a:endParaRPr lang="en-US" sz="2000" dirty="0">
              <a:solidFill>
                <a:schemeClr val="bg1"/>
              </a:solidFill>
              <a:latin typeface="Helvetica Neue" panose="020B0604020202020204" charset="0"/>
            </a:endParaRPr>
          </a:p>
          <a:p>
            <a:pPr marL="152396" indent="0">
              <a:buNone/>
            </a:pPr>
            <a:r>
              <a:rPr lang="en-US" sz="2000" dirty="0">
                <a:solidFill>
                  <a:schemeClr val="bg1"/>
                </a:solidFill>
                <a:latin typeface="Helvetica Neue" panose="020B0604020202020204" charset="0"/>
              </a:rPr>
              <a:t>Visit https://www.philaport.com/cleancourse/ for more information. </a:t>
            </a:r>
          </a:p>
        </p:txBody>
      </p:sp>
    </p:spTree>
    <p:extLst>
      <p:ext uri="{BB962C8B-B14F-4D97-AF65-F5344CB8AC3E}">
        <p14:creationId xmlns:p14="http://schemas.microsoft.com/office/powerpoint/2010/main" val="26264100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NET" val="6.0.27"/>
  <p:tag name="AS_OS" val="Unix 6.5.0.1014"/>
  <p:tag name="AS_RELEASE_DATE" val="2023.08.14"/>
  <p:tag name="AS_TITLE" val="Aspose.Slides for .NET Standard 2.0"/>
  <p:tag name="AS_VERSION" val="23.8"/>
</p:tagLst>
</file>

<file path=ppt/theme/theme1.xml><?xml version="1.0" encoding="utf-8"?>
<a:theme xmlns:a="http://schemas.openxmlformats.org/drawingml/2006/main" name="PhilaPort Theme">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hilaPort Theme" id="{FA75ED25-5855-4B29-BCC1-474900D51B95}" vid="{D8CD7F69-F92A-4595-AB6B-B47FC0643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TemplafyTemplateConfiguration><![CDATA[{"elementsMetadata":[],"transformationConfigurations":[],"templateName":"Blank Presentation","templateDescription":"","enableDocumentContentUpdater":false,"version":"2.0"}]]></TemplafyTemplateConfiguration>
</file>

<file path=customXml/item2.xml><?xml version="1.0" encoding="utf-8"?>
<TemplafyFormConfiguration><![CDATA[{"formFields":[],"formDataEntries":[]}]]></TemplafyFormConfiguration>
</file>

<file path=customXml/item3.xml><?xml version="1.0" encoding="utf-8"?>
<ct:contentTypeSchema xmlns:ct="http://schemas.microsoft.com/office/2006/metadata/contentType" xmlns:ma="http://schemas.microsoft.com/office/2006/metadata/properties/metaAttributes" ct:_="" ma:_="" ma:contentTypeName="Document" ma:contentTypeID="0x010100F3CBE655934ABD458AA2710FA805A0DC" ma:contentTypeVersion="18" ma:contentTypeDescription="Create a new document." ma:contentTypeScope="" ma:versionID="d8fd008806a873111d4398533c1a791d">
  <xsd:schema xmlns:xsd="http://www.w3.org/2001/XMLSchema" xmlns:xs="http://www.w3.org/2001/XMLSchema" xmlns:p="http://schemas.microsoft.com/office/2006/metadata/properties" xmlns:ns2="be52b157-4b7c-436e-9633-9d70c8c8d425" xmlns:ns3="2ccd1f51-a7df-42e6-97e1-5197b9e6b02c" targetNamespace="http://schemas.microsoft.com/office/2006/metadata/properties" ma:root="true" ma:fieldsID="e668fc37a93f4c5c16cfd71f61e90941" ns2:_="" ns3:_="">
    <xsd:import namespace="be52b157-4b7c-436e-9633-9d70c8c8d425"/>
    <xsd:import namespace="2ccd1f51-a7df-42e6-97e1-5197b9e6b02c"/>
    <xsd:element name="properties">
      <xsd:complexType>
        <xsd:sequence>
          <xsd:element name="documentManagement">
            <xsd:complexType>
              <xsd:all>
                <xsd:element ref="ns2:DescribePurpose_Content" minOccurs="0"/>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3:SharedWithUsers" minOccurs="0"/>
                <xsd:element ref="ns3:SharedWithDetails" minOccurs="0"/>
                <xsd:element ref="ns2:lcf76f155ced4ddcb4097134ff3c332f" minOccurs="0"/>
                <xsd:element ref="ns3:TaxCatchAll" minOccurs="0"/>
                <xsd:element ref="ns2:MediaServiceOCR" minOccurs="0"/>
                <xsd:element ref="ns2:MediaServiceLocation" minOccurs="0"/>
                <xsd:element ref="ns2:CreationDat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52b157-4b7c-436e-9633-9d70c8c8d425" elementFormDefault="qualified">
    <xsd:import namespace="http://schemas.microsoft.com/office/2006/documentManagement/types"/>
    <xsd:import namespace="http://schemas.microsoft.com/office/infopath/2007/PartnerControls"/>
    <xsd:element name="DescribePurpose_Content" ma:index="8" nillable="true" ma:displayName="Details" ma:format="Dropdown" ma:internalName="DescribePurpose_Content">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27f541c-1d01-44f9-bd62-c1d3e5eacd8f"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CreationDate" ma:index="24" nillable="true" ma:displayName="Creation Date" ma:default="[today]" ma:format="DateOnly" ma:internalName="CreationDate">
      <xsd:simpleType>
        <xsd:restriction base="dms:DateTim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cd1f51-a7df-42e6-97e1-5197b9e6b02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45fd1099-0413-4a08-9b2f-d5d7e6afebc6}" ma:internalName="TaxCatchAll" ma:showField="CatchAllData" ma:web="2ccd1f51-a7df-42e6-97e1-5197b9e6b02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CreationDate xmlns="be52b157-4b7c-436e-9633-9d70c8c8d425">2026-09-17T08:21:22Z</CreationDate>
    <TaxCatchAll xmlns="2ccd1f51-a7df-42e6-97e1-5197b9e6b02c" xsi:nil="true"/>
    <DescribePurpose_Content xmlns="be52b157-4b7c-436e-9633-9d70c8c8d425" xsi:nil="true"/>
    <lcf76f155ced4ddcb4097134ff3c332f xmlns="be52b157-4b7c-436e-9633-9d70c8c8d42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43AA688-96A2-4A60-96C8-D91410545F77}">
  <ds:schemaRefs/>
</ds:datastoreItem>
</file>

<file path=customXml/itemProps2.xml><?xml version="1.0" encoding="utf-8"?>
<ds:datastoreItem xmlns:ds="http://schemas.openxmlformats.org/officeDocument/2006/customXml" ds:itemID="{F78533C1-7873-4FB7-82DC-7B77C0479519}">
  <ds:schemaRefs/>
</ds:datastoreItem>
</file>

<file path=customXml/itemProps3.xml><?xml version="1.0" encoding="utf-8"?>
<ds:datastoreItem xmlns:ds="http://schemas.openxmlformats.org/officeDocument/2006/customXml" ds:itemID="{C16FF57F-CC87-4D5E-9EF7-B9D5D5DE12DF}"/>
</file>

<file path=customXml/itemProps4.xml><?xml version="1.0" encoding="utf-8"?>
<ds:datastoreItem xmlns:ds="http://schemas.openxmlformats.org/officeDocument/2006/customXml" ds:itemID="{262B5456-FA06-4690-85CE-A3085E5EFC1D}"/>
</file>

<file path=customXml/itemProps5.xml><?xml version="1.0" encoding="utf-8"?>
<ds:datastoreItem xmlns:ds="http://schemas.openxmlformats.org/officeDocument/2006/customXml" ds:itemID="{435A1E63-03B9-478E-AD65-E82599E67FBA}"/>
</file>

<file path=docProps/app.xml><?xml version="1.0" encoding="utf-8"?>
<Properties xmlns="http://schemas.openxmlformats.org/officeDocument/2006/extended-properties" xmlns:vt="http://schemas.openxmlformats.org/officeDocument/2006/docPropsVTypes">
  <Template>PhilaPort Theme</Template>
  <TotalTime>0</TotalTime>
  <Words>975</Words>
  <Application>Microsoft Office PowerPoint</Application>
  <PresentationFormat>Widescreen</PresentationFormat>
  <Paragraphs>171</Paragraphs>
  <Slides>18</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Arial</vt:lpstr>
      <vt:lpstr>Helvetica LT Std</vt:lpstr>
      <vt:lpstr>Helvetica Neue</vt:lpstr>
      <vt:lpstr>Inter</vt:lpstr>
      <vt:lpstr>Public Sans Light</vt:lpstr>
      <vt:lpstr>PhilaPort Theme</vt:lpstr>
      <vt:lpstr>PhilaPort’s Clean Course  Whitman Council Presentation </vt:lpstr>
      <vt:lpstr>Agenda</vt:lpstr>
      <vt:lpstr>PhilaPort – The Port of Philadelphia</vt:lpstr>
      <vt:lpstr>PowerPoint Presentation</vt:lpstr>
      <vt:lpstr>EPA Clean Ports Program</vt:lpstr>
      <vt:lpstr>PowerPoint Presentation</vt:lpstr>
      <vt:lpstr>PowerPoint Presentation</vt:lpstr>
      <vt:lpstr>PowerPoint Presentation</vt:lpstr>
      <vt:lpstr>PowerPoint Presentation</vt:lpstr>
      <vt:lpstr>PhilaPort’s Clean Course</vt:lpstr>
      <vt:lpstr>Project Timeline</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2</cp:revision>
  <dcterms:created xsi:type="dcterms:W3CDTF">2026-06-24T15:32:54Z</dcterms:created>
  <dcterms:modified xsi:type="dcterms:W3CDTF">2026-09-16T14:30:58Z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2025-09-12T18:56:36</vt:lpwstr>
  </property>
  <property fmtid="{D5CDD505-2E9C-101B-9397-08002B2CF9AE}" pid="3" name="TemplafyTenantId">
    <vt:lpwstr>vhb</vt:lpwstr>
  </property>
  <property fmtid="{D5CDD505-2E9C-101B-9397-08002B2CF9AE}" pid="4" name="TemplafyTemplateId">
    <vt:lpwstr>1273407948085789390</vt:lpwstr>
  </property>
  <property fmtid="{D5CDD505-2E9C-101B-9397-08002B2CF9AE}" pid="5" name="TemplafyUserProfileId">
    <vt:lpwstr>1464145121378828291</vt:lpwstr>
  </property>
  <property fmtid="{D5CDD505-2E9C-101B-9397-08002B2CF9AE}" pid="6" name="TemplafyFromBlank">
    <vt:bool>true</vt:bool>
  </property>
  <property fmtid="{D5CDD505-2E9C-101B-9397-08002B2CF9AE}" pid="7" name="ContentTypeId">
    <vt:lpwstr>0x010100F3CBE655934ABD458AA2710FA805A0DC</vt:lpwstr>
  </property>
</Properties>
</file>